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8"/>
  </p:notesMasterIdLst>
  <p:handoutMasterIdLst>
    <p:handoutMasterId r:id="rId29"/>
  </p:handoutMasterIdLst>
  <p:sldIdLst>
    <p:sldId id="262" r:id="rId3"/>
    <p:sldId id="276" r:id="rId4"/>
    <p:sldId id="266" r:id="rId5"/>
    <p:sldId id="275" r:id="rId6"/>
    <p:sldId id="278" r:id="rId7"/>
    <p:sldId id="304" r:id="rId8"/>
    <p:sldId id="286" r:id="rId9"/>
    <p:sldId id="282" r:id="rId10"/>
    <p:sldId id="296" r:id="rId11"/>
    <p:sldId id="302" r:id="rId12"/>
    <p:sldId id="284" r:id="rId13"/>
    <p:sldId id="308" r:id="rId14"/>
    <p:sldId id="307" r:id="rId15"/>
    <p:sldId id="299" r:id="rId16"/>
    <p:sldId id="303" r:id="rId17"/>
    <p:sldId id="265" r:id="rId18"/>
    <p:sldId id="279" r:id="rId19"/>
    <p:sldId id="293" r:id="rId20"/>
    <p:sldId id="305" r:id="rId21"/>
    <p:sldId id="271" r:id="rId22"/>
    <p:sldId id="267" r:id="rId23"/>
    <p:sldId id="281" r:id="rId24"/>
    <p:sldId id="277" r:id="rId25"/>
    <p:sldId id="306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C9D3"/>
    <a:srgbClr val="93BCD1"/>
    <a:srgbClr val="078291"/>
    <a:srgbClr val="FF5050"/>
    <a:srgbClr val="000101"/>
    <a:srgbClr val="5B9BD5"/>
    <a:srgbClr val="A9C1D7"/>
    <a:srgbClr val="FFA164"/>
    <a:srgbClr val="99374E"/>
    <a:srgbClr val="4C5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79" autoAdjust="0"/>
    <p:restoredTop sz="94660"/>
  </p:normalViewPr>
  <p:slideViewPr>
    <p:cSldViewPr snapToGrid="0">
      <p:cViewPr varScale="1">
        <p:scale>
          <a:sx n="73" d="100"/>
          <a:sy n="73" d="100"/>
        </p:scale>
        <p:origin x="-45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1">
                  <c:v>85</c:v>
                </c:pt>
                <c:pt idx="3">
                  <c:v>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1">
                  <c:v>75</c:v>
                </c:pt>
                <c:pt idx="3">
                  <c:v>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5217664"/>
        <c:axId val="45623168"/>
      </c:barChart>
      <c:catAx>
        <c:axId val="45217664"/>
        <c:scaling>
          <c:orientation val="minMax"/>
        </c:scaling>
        <c:delete val="1"/>
        <c:axPos val="l"/>
        <c:majorTickMark val="out"/>
        <c:minorTickMark val="none"/>
        <c:tickLblPos val="nextTo"/>
        <c:crossAx val="45623168"/>
        <c:crosses val="autoZero"/>
        <c:auto val="1"/>
        <c:lblAlgn val="ctr"/>
        <c:lblOffset val="100"/>
        <c:noMultiLvlLbl val="0"/>
      </c:catAx>
      <c:valAx>
        <c:axId val="45623168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452176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EE1E6-F91B-48CE-B2F5-F7E134078910}" type="datetimeFigureOut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FC23B-DCE8-4B98-AC22-B07DFF0AB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1578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5F91F-C773-49E9-A646-CD9BE0D3BC08}" type="datetimeFigureOut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1CCCF-2809-4922-BED2-C559CC4AE5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3549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A0AD-A008-4E6F-BD31-6E8EE84DF715}" type="datetime1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53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E1184-5F93-45F6-92B6-88C9B84D7B32}" type="datetime1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515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7022-6688-4292-8890-201344B9BCE5}" type="datetime1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670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1A0AD-A008-4E6F-BD31-6E8EE84DF71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322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FB345-65B0-4AF3-9906-8BE6E86C03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549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21AB3-67DF-4DE9-ABA4-3ABDC3EE415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488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4036E-EE9E-48CD-811A-D5781928B88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092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9A0F9-9AC7-41AD-B944-970BA104FBC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112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2C3B9-F279-493A-9EC3-752EC11D61F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072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9BC8-5A46-4748-88E9-AD30BCD7A79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060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C661-20D2-4C03-B5C2-7CD47AD732F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882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FB345-65B0-4AF3-9906-8BE6E86C0386}" type="datetime1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9420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1B54-67E3-47BE-BD19-AD174A9E538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5412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E1184-5F93-45F6-92B6-88C9B84D7B3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1498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7022-6688-4292-8890-201344B9BCE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936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21AB3-67DF-4DE9-ABA4-3ABDC3EE4155}" type="datetime1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470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4036E-EE9E-48CD-811A-D5781928B889}" type="datetime1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4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9A0F9-9AC7-41AD-B944-970BA104FBC6}" type="datetime1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01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2C3B9-F279-493A-9EC3-752EC11D61FA}" type="datetime1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2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9BC8-5A46-4748-88E9-AD30BCD7A795}" type="datetime1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99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C661-20D2-4C03-B5C2-7CD47AD732F6}" type="datetime1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04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1B54-67E3-47BE-BD19-AD174A9E5381}" type="datetime1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73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83B16-A5CB-4C8D-B2A7-D310506C68ED}" type="datetime1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C834C-30DE-4087-930A-BAD474A5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40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83B16-A5CB-4C8D-B2A7-D310506C68E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C834C-30DE-4087-930A-BAD474A55B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09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microsoft.com/office/2007/relationships/hdphoto" Target="../media/hdphoto2.wdp"/><Relationship Id="rId7" Type="http://schemas.openxmlformats.org/officeDocument/2006/relationships/image" Target="../media/image3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39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hakyongkim.net/RTLS/triangulation.pdf" TargetMode="External"/><Relationship Id="rId2" Type="http://schemas.openxmlformats.org/officeDocument/2006/relationships/hyperlink" Target="http://www.digitalfashion.co.kr/ai-suitcase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jpeg"/><Relationship Id="rId7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 flipH="1">
            <a:off x="8685869" y="2102922"/>
            <a:ext cx="20952" cy="453300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6061526" y="-21513"/>
            <a:ext cx="3663949" cy="2292349"/>
            <a:chOff x="6061526" y="-6350"/>
            <a:chExt cx="3663949" cy="2292349"/>
          </a:xfrm>
        </p:grpSpPr>
        <p:sp>
          <p:nvSpPr>
            <p:cNvPr id="26" name="자유형 25"/>
            <p:cNvSpPr/>
            <p:nvPr/>
          </p:nvSpPr>
          <p:spPr>
            <a:xfrm flipV="1">
              <a:off x="9250495" y="-6350"/>
              <a:ext cx="474980" cy="464409"/>
            </a:xfrm>
            <a:custGeom>
              <a:avLst/>
              <a:gdLst>
                <a:gd name="connsiteX0" fmla="*/ 415242 w 474980"/>
                <a:gd name="connsiteY0" fmla="*/ 464409 h 464409"/>
                <a:gd name="connsiteX1" fmla="*/ 466685 w 474980"/>
                <a:gd name="connsiteY1" fmla="*/ 464409 h 464409"/>
                <a:gd name="connsiteX2" fmla="*/ 463920 w 474980"/>
                <a:gd name="connsiteY2" fmla="*/ 458059 h 464409"/>
                <a:gd name="connsiteX3" fmla="*/ 474980 w 474980"/>
                <a:gd name="connsiteY3" fmla="*/ 458059 h 464409"/>
                <a:gd name="connsiteX4" fmla="*/ 462181 w 474980"/>
                <a:gd name="connsiteY4" fmla="*/ 454066 h 464409"/>
                <a:gd name="connsiteX5" fmla="*/ 264460 w 474980"/>
                <a:gd name="connsiteY5" fmla="*/ 0 h 464409"/>
                <a:gd name="connsiteX6" fmla="*/ 0 w 474980"/>
                <a:gd name="connsiteY6" fmla="*/ 458059 h 464409"/>
                <a:gd name="connsiteX7" fmla="*/ 395329 w 474980"/>
                <a:gd name="connsiteY7" fmla="*/ 458059 h 464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4980" h="464409">
                  <a:moveTo>
                    <a:pt x="415242" y="464409"/>
                  </a:moveTo>
                  <a:lnTo>
                    <a:pt x="466685" y="464409"/>
                  </a:lnTo>
                  <a:lnTo>
                    <a:pt x="463920" y="458059"/>
                  </a:lnTo>
                  <a:lnTo>
                    <a:pt x="474980" y="458059"/>
                  </a:lnTo>
                  <a:lnTo>
                    <a:pt x="462181" y="454066"/>
                  </a:lnTo>
                  <a:lnTo>
                    <a:pt x="264460" y="0"/>
                  </a:lnTo>
                  <a:lnTo>
                    <a:pt x="0" y="458059"/>
                  </a:lnTo>
                  <a:lnTo>
                    <a:pt x="395329" y="45805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6061526" y="0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7965376" y="1961863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6049422" y="195701"/>
            <a:ext cx="3171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i="1" dirty="0">
                <a:solidFill>
                  <a:schemeClr val="bg1"/>
                </a:solidFill>
                <a:cs typeface="Aharoni" panose="02010803020104030203" pitchFamily="2" charset="-79"/>
              </a:rPr>
              <a:t>지도교수</a:t>
            </a:r>
            <a:r>
              <a:rPr lang="en-US" altLang="ko-KR" sz="1600" i="1" dirty="0">
                <a:solidFill>
                  <a:schemeClr val="bg1"/>
                </a:solidFill>
                <a:cs typeface="Aharoni" panose="02010803020104030203" pitchFamily="2" charset="-79"/>
              </a:rPr>
              <a:t>: </a:t>
            </a:r>
            <a:r>
              <a:rPr lang="ko-KR" altLang="en-US" sz="1600" i="1" dirty="0">
                <a:solidFill>
                  <a:schemeClr val="bg1"/>
                </a:solidFill>
                <a:cs typeface="Aharoni" panose="02010803020104030203" pitchFamily="2" charset="-79"/>
              </a:rPr>
              <a:t>이상호 교수님</a:t>
            </a:r>
            <a:endParaRPr lang="en-US" altLang="ko-KR" sz="16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200" b="1" i="1" dirty="0">
                <a:solidFill>
                  <a:schemeClr val="bg1"/>
                </a:solidFill>
                <a:cs typeface="Aharoni" panose="02010803020104030203" pitchFamily="2" charset="-79"/>
              </a:rPr>
              <a:t>종합 설계 기획 </a:t>
            </a:r>
            <a:r>
              <a:rPr lang="en-US" altLang="ko-KR" sz="2200" b="1" i="1" dirty="0">
                <a:solidFill>
                  <a:schemeClr val="bg1"/>
                </a:solidFill>
                <a:cs typeface="Aharoni" panose="02010803020104030203" pitchFamily="2" charset="-79"/>
              </a:rPr>
              <a:t>–</a:t>
            </a:r>
            <a:r>
              <a:rPr lang="en-US" altLang="ko-KR" sz="2400" b="1" i="1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</a:p>
          <a:p>
            <a:pPr algn="ctr"/>
            <a:r>
              <a:rPr lang="ko-KR" altLang="en-US" sz="28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28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1600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sz="1600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  <a:p>
            <a:pPr algn="ctr"/>
            <a:endParaRPr lang="en-US" altLang="ko-KR" sz="28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cxnSp>
        <p:nvCxnSpPr>
          <p:cNvPr id="47" name="직선 연결선 46"/>
          <p:cNvCxnSpPr>
            <a:stCxn id="14" idx="5"/>
          </p:cNvCxnSpPr>
          <p:nvPr/>
        </p:nvCxnSpPr>
        <p:spPr>
          <a:xfrm flipH="1">
            <a:off x="4484912" y="1127837"/>
            <a:ext cx="1576614" cy="12954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863238" y="2796321"/>
            <a:ext cx="5198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한국산업기술대학교 컴퓨터공학과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2012152041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정해인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0" algn="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2012150025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서광석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0" algn="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2015152034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정구철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4265030" y="2229054"/>
            <a:ext cx="439763" cy="439763"/>
            <a:chOff x="4383803" y="3944581"/>
            <a:chExt cx="863816" cy="863816"/>
          </a:xfrm>
        </p:grpSpPr>
        <p:sp>
          <p:nvSpPr>
            <p:cNvPr id="64" name="타원 63"/>
            <p:cNvSpPr/>
            <p:nvPr/>
          </p:nvSpPr>
          <p:spPr>
            <a:xfrm>
              <a:off x="4383803" y="3944581"/>
              <a:ext cx="863816" cy="86381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5" name="Freeform 11"/>
            <p:cNvSpPr>
              <a:spLocks noEditPoints="1"/>
            </p:cNvSpPr>
            <p:nvPr/>
          </p:nvSpPr>
          <p:spPr bwMode="auto">
            <a:xfrm>
              <a:off x="4667916" y="4195034"/>
              <a:ext cx="295593" cy="36290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32" name="타원 31"/>
          <p:cNvSpPr/>
          <p:nvPr/>
        </p:nvSpPr>
        <p:spPr>
          <a:xfrm>
            <a:off x="8557787" y="233178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557786" y="279819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553210" y="325297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8540279" y="4165806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553210" y="370625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540279" y="461868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8540279" y="507763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61675" y="234485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59543" y="2803404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59543" y="3704449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148630" y="4180097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</a:t>
            </a:r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44036" y="3247589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135567" y="4632979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22504" y="509192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</a:t>
            </a:r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모</a:t>
            </a:r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8535923" y="5543542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20354" y="553593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531567" y="599639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8540274" y="644924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089872" y="601490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72453" y="644163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</a:t>
            </a:r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3502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/>
          <p:cNvSpPr/>
          <p:nvPr/>
        </p:nvSpPr>
        <p:spPr>
          <a:xfrm>
            <a:off x="6350940" y="4986725"/>
            <a:ext cx="1930144" cy="183573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3918858" y="291621"/>
            <a:ext cx="78222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시스템 모듈 상세설계</a:t>
            </a:r>
            <a:r>
              <a:rPr lang="en-US" altLang="ko-KR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(</a:t>
            </a:r>
            <a:r>
              <a:rPr lang="ko-KR" altLang="en-US" sz="2500" b="1" i="1" dirty="0" err="1" smtClean="0">
                <a:solidFill>
                  <a:srgbClr val="4C5064"/>
                </a:solidFill>
                <a:cs typeface="Aharoni" panose="02010803020104030203" pitchFamily="2" charset="-79"/>
              </a:rPr>
              <a:t>캐리어</a:t>
            </a:r>
            <a:r>
              <a:rPr lang="ko-KR" altLang="en-US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 </a:t>
            </a:r>
            <a:r>
              <a:rPr lang="en-US" altLang="ko-KR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- </a:t>
            </a:r>
            <a:r>
              <a:rPr lang="en-US" altLang="ko-KR" sz="2500" b="1" i="1" dirty="0" err="1" smtClean="0">
                <a:solidFill>
                  <a:srgbClr val="4C5064"/>
                </a:solidFill>
                <a:cs typeface="Aharoni" panose="02010803020104030203" pitchFamily="2" charset="-79"/>
              </a:rPr>
              <a:t>HardWare</a:t>
            </a:r>
            <a:r>
              <a:rPr lang="en-US" altLang="ko-KR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)</a:t>
            </a:r>
            <a:endParaRPr lang="en-US" altLang="ko-KR" sz="25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9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 flipH="1">
            <a:off x="2605832" y="2158077"/>
            <a:ext cx="35469" cy="43981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82" name="자유형 81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sp>
        <p:nvSpPr>
          <p:cNvPr id="104" name="타원 103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</a:t>
            </a:r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</a:t>
            </a:r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475183" y="2694069"/>
            <a:ext cx="6204540" cy="3518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7" name="그림 66">
            <a:extLst>
              <a:ext uri="{FF2B5EF4-FFF2-40B4-BE49-F238E27FC236}">
                <a16:creationId xmlns="" xmlns:a16="http://schemas.microsoft.com/office/drawing/2014/main" id="{00D20C30-3870-42E4-A9CB-6C520823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45355">
            <a:off x="4711980" y="4465108"/>
            <a:ext cx="558327" cy="438899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="" xmlns:a16="http://schemas.microsoft.com/office/drawing/2014/main" id="{00D20C30-3870-42E4-A9CB-6C520823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45355">
            <a:off x="5495710" y="5368062"/>
            <a:ext cx="558327" cy="438899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="" xmlns:a16="http://schemas.microsoft.com/office/drawing/2014/main" id="{00D20C30-3870-42E4-A9CB-6C520823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45355">
            <a:off x="7353502" y="5477880"/>
            <a:ext cx="558327" cy="438899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="" xmlns:a16="http://schemas.microsoft.com/office/drawing/2014/main" id="{00D20C30-3870-42E4-A9CB-6C520823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45355">
            <a:off x="9252914" y="5440924"/>
            <a:ext cx="558327" cy="43889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="" xmlns:a16="http://schemas.microsoft.com/office/drawing/2014/main" id="{00D20C30-3870-42E4-A9CB-6C520823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45355">
            <a:off x="10010411" y="4609496"/>
            <a:ext cx="558327" cy="438899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3079584" y="3618391"/>
            <a:ext cx="270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Left_Max</a:t>
            </a:r>
            <a:r>
              <a:rPr lang="en-US" altLang="ko-KR" sz="1400" dirty="0"/>
              <a:t>: </a:t>
            </a:r>
            <a:r>
              <a:rPr lang="ko-KR" altLang="en-US" sz="1400" dirty="0"/>
              <a:t>왼쪽 바퀴의 속도</a:t>
            </a:r>
            <a:r>
              <a:rPr lang="en-US" altLang="ko-KR" sz="1400" dirty="0"/>
              <a:t> : 255</a:t>
            </a:r>
          </a:p>
          <a:p>
            <a:r>
              <a:rPr lang="en-US" altLang="ko-KR" sz="1400" dirty="0"/>
              <a:t>		  </a:t>
            </a:r>
            <a:r>
              <a:rPr lang="ko-KR" altLang="en-US" sz="1400" dirty="0"/>
              <a:t>오른쪽 바퀴속도 </a:t>
            </a:r>
            <a:r>
              <a:rPr lang="en-US" altLang="ko-KR" sz="1400" dirty="0"/>
              <a:t>: 0</a:t>
            </a:r>
            <a:endParaRPr lang="ko-KR" altLang="en-US" sz="1400" dirty="0"/>
          </a:p>
        </p:txBody>
      </p:sp>
      <p:sp>
        <p:nvSpPr>
          <p:cNvPr id="83" name="직사각형 82"/>
          <p:cNvSpPr/>
          <p:nvPr/>
        </p:nvSpPr>
        <p:spPr>
          <a:xfrm>
            <a:off x="2929947" y="514350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 err="1"/>
              <a:t>Left_Min</a:t>
            </a:r>
            <a:r>
              <a:rPr lang="en-US" altLang="ko-KR" sz="1400" dirty="0"/>
              <a:t>: </a:t>
            </a:r>
            <a:r>
              <a:rPr lang="ko-KR" altLang="en-US" sz="1400" dirty="0"/>
              <a:t>왼쪽 바퀴의 속도</a:t>
            </a:r>
            <a:r>
              <a:rPr lang="en-US" altLang="ko-KR" sz="1400" dirty="0"/>
              <a:t> : 255</a:t>
            </a:r>
          </a:p>
          <a:p>
            <a:r>
              <a:rPr lang="en-US" altLang="ko-KR" sz="1400" dirty="0"/>
              <a:t>	      </a:t>
            </a:r>
            <a:r>
              <a:rPr lang="ko-KR" altLang="en-US" sz="1400" dirty="0"/>
              <a:t>오른쪽 바퀴속도 </a:t>
            </a:r>
            <a:r>
              <a:rPr lang="en-US" altLang="ko-KR" sz="1400" dirty="0"/>
              <a:t>: 100</a:t>
            </a:r>
            <a:endParaRPr lang="ko-KR" altLang="en-US" sz="1400" dirty="0"/>
          </a:p>
        </p:txBody>
      </p:sp>
      <p:sp>
        <p:nvSpPr>
          <p:cNvPr id="91" name="직사각형 90"/>
          <p:cNvSpPr/>
          <p:nvPr/>
        </p:nvSpPr>
        <p:spPr>
          <a:xfrm>
            <a:off x="6470333" y="480728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Go: </a:t>
            </a:r>
            <a:r>
              <a:rPr lang="ko-KR" altLang="en-US" sz="1400" dirty="0"/>
              <a:t>왼쪽 바퀴의 속도</a:t>
            </a:r>
            <a:r>
              <a:rPr lang="en-US" altLang="ko-KR" sz="1400" dirty="0"/>
              <a:t> : 255</a:t>
            </a:r>
          </a:p>
          <a:p>
            <a:r>
              <a:rPr lang="en-US" altLang="ko-KR" sz="1400" dirty="0"/>
              <a:t>       </a:t>
            </a:r>
            <a:r>
              <a:rPr lang="ko-KR" altLang="en-US" sz="1400" dirty="0"/>
              <a:t>오른쪽 바퀴속도 </a:t>
            </a:r>
            <a:r>
              <a:rPr lang="en-US" altLang="ko-KR" sz="1400" dirty="0"/>
              <a:t>: 255</a:t>
            </a:r>
            <a:endParaRPr lang="ko-KR" altLang="en-US" sz="1400" dirty="0"/>
          </a:p>
        </p:txBody>
      </p:sp>
      <p:sp>
        <p:nvSpPr>
          <p:cNvPr id="92" name="직사각형 91"/>
          <p:cNvSpPr/>
          <p:nvPr/>
        </p:nvSpPr>
        <p:spPr>
          <a:xfrm>
            <a:off x="9312797" y="593263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 err="1"/>
              <a:t>Right_Min</a:t>
            </a:r>
            <a:r>
              <a:rPr lang="en-US" altLang="ko-KR" sz="1400" dirty="0"/>
              <a:t>: </a:t>
            </a:r>
            <a:r>
              <a:rPr lang="ko-KR" altLang="en-US" sz="1400" dirty="0"/>
              <a:t>왼쪽 바퀴의 속도</a:t>
            </a:r>
            <a:r>
              <a:rPr lang="en-US" altLang="ko-KR" sz="1400" dirty="0"/>
              <a:t> : 100</a:t>
            </a:r>
          </a:p>
          <a:p>
            <a:r>
              <a:rPr lang="en-US" altLang="ko-KR" sz="1400" dirty="0"/>
              <a:t>	         </a:t>
            </a:r>
            <a:r>
              <a:rPr lang="ko-KR" altLang="en-US" sz="1400" dirty="0"/>
              <a:t>오른쪽 바퀴속도 </a:t>
            </a:r>
            <a:r>
              <a:rPr lang="en-US" altLang="ko-KR" sz="1400" dirty="0"/>
              <a:t>: 255</a:t>
            </a:r>
            <a:endParaRPr lang="ko-KR" altLang="en-US" sz="1400" dirty="0"/>
          </a:p>
        </p:txBody>
      </p:sp>
      <p:sp>
        <p:nvSpPr>
          <p:cNvPr id="93" name="직사각형 92"/>
          <p:cNvSpPr/>
          <p:nvPr/>
        </p:nvSpPr>
        <p:spPr>
          <a:xfrm>
            <a:off x="9045092" y="382242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 err="1"/>
              <a:t>Right_Max</a:t>
            </a:r>
            <a:r>
              <a:rPr lang="en-US" altLang="ko-KR" sz="1400" dirty="0"/>
              <a:t>: </a:t>
            </a:r>
            <a:r>
              <a:rPr lang="ko-KR" altLang="en-US" sz="1400" dirty="0"/>
              <a:t>왼쪽 바퀴의 속도</a:t>
            </a:r>
            <a:r>
              <a:rPr lang="en-US" altLang="ko-KR" sz="1400" dirty="0"/>
              <a:t> : 0</a:t>
            </a:r>
          </a:p>
          <a:p>
            <a:r>
              <a:rPr lang="en-US" altLang="ko-KR" sz="1400" dirty="0"/>
              <a:t>		  </a:t>
            </a:r>
            <a:r>
              <a:rPr lang="ko-KR" altLang="en-US" sz="1400" dirty="0"/>
              <a:t>오른쪽 바퀴속도 </a:t>
            </a:r>
            <a:r>
              <a:rPr lang="en-US" altLang="ko-KR" sz="1400" dirty="0"/>
              <a:t>: 255</a:t>
            </a:r>
            <a:endParaRPr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4418258" y="1407956"/>
            <a:ext cx="4477508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적외선 </a:t>
            </a:r>
            <a:r>
              <a:rPr lang="ko-KR" altLang="en-US" b="1" dirty="0"/>
              <a:t>모듈을 사용한 </a:t>
            </a:r>
            <a:r>
              <a:rPr lang="en-US" altLang="ko-KR" b="1" dirty="0" smtClean="0"/>
              <a:t>Auto-Following</a:t>
            </a:r>
            <a:endParaRPr lang="en-US" altLang="ko-KR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-</a:t>
            </a:r>
            <a:r>
              <a:rPr lang="ko-KR" altLang="en-US" dirty="0" err="1"/>
              <a:t>캐리어를</a:t>
            </a:r>
            <a:r>
              <a:rPr lang="ko-KR" altLang="en-US" dirty="0"/>
              <a:t> 위에서 올려다본 단면을 기준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5304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ㄴㅐ문서\Desktop\8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887" y="1368918"/>
            <a:ext cx="8107200" cy="500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3918857" y="291621"/>
            <a:ext cx="73413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시스템 모듈 상세설계</a:t>
            </a:r>
            <a:r>
              <a:rPr lang="en-US" altLang="ko-KR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(</a:t>
            </a:r>
            <a:r>
              <a:rPr lang="ko-KR" altLang="en-US" sz="2500" b="1" i="1" dirty="0" err="1" smtClean="0">
                <a:solidFill>
                  <a:srgbClr val="4C5064"/>
                </a:solidFill>
                <a:cs typeface="Aharoni" panose="02010803020104030203" pitchFamily="2" charset="-79"/>
              </a:rPr>
              <a:t>캐리어</a:t>
            </a:r>
            <a:r>
              <a:rPr lang="ko-KR" altLang="en-US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 </a:t>
            </a:r>
            <a:r>
              <a:rPr lang="en-US" altLang="ko-KR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회로도</a:t>
            </a:r>
            <a:r>
              <a:rPr lang="en-US" altLang="ko-KR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)</a:t>
            </a:r>
            <a:endParaRPr lang="en-US" altLang="ko-KR" sz="25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10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 flipH="1">
            <a:off x="2605832" y="2158077"/>
            <a:ext cx="35469" cy="43981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82" name="자유형 81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sp>
        <p:nvSpPr>
          <p:cNvPr id="27" name="타원 26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</a:t>
            </a:r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</a:t>
            </a:r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82574" y="1301360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초음파 센서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362334" y="1649993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IR </a:t>
            </a:r>
            <a:r>
              <a:rPr lang="ko-KR" altLang="en-US" dirty="0" smtClean="0"/>
              <a:t>수신 센서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9799351" y="2793428"/>
            <a:ext cx="222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스텝모터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잠금제어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402214" y="3478369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DC </a:t>
            </a:r>
            <a:r>
              <a:rPr lang="ko-KR" altLang="en-US" dirty="0" smtClean="0"/>
              <a:t>모터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0353422" y="3457178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DC </a:t>
            </a:r>
            <a:r>
              <a:rPr lang="ko-KR" altLang="en-US" dirty="0" smtClean="0"/>
              <a:t>모터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958737" y="4499892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HM-10 </a:t>
            </a:r>
            <a:r>
              <a:rPr lang="ko-KR" altLang="en-US" dirty="0" err="1" smtClean="0"/>
              <a:t>비콘모듈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919651" y="6123878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HM-10 </a:t>
            </a:r>
            <a:r>
              <a:rPr lang="ko-KR" altLang="en-US" dirty="0" err="1" smtClean="0"/>
              <a:t>비콘모듈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9591420" y="5342566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HM-10 </a:t>
            </a:r>
            <a:r>
              <a:rPr lang="ko-KR" altLang="en-US" dirty="0" err="1" smtClean="0"/>
              <a:t>비콘모듈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990527" y="4487201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모터드라이브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688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i="1" dirty="0">
                <a:solidFill>
                  <a:srgbClr val="4C5064"/>
                </a:solidFill>
                <a:cs typeface="Aharoni" panose="02010803020104030203" pitchFamily="2" charset="-79"/>
              </a:rPr>
              <a:t>시스템 모듈 상세설계</a:t>
            </a:r>
            <a:r>
              <a:rPr lang="en-US" altLang="ko-KR" sz="2500" b="1" i="1" dirty="0">
                <a:solidFill>
                  <a:srgbClr val="4C5064"/>
                </a:solidFill>
                <a:cs typeface="Aharoni" panose="02010803020104030203" pitchFamily="2" charset="-79"/>
              </a:rPr>
              <a:t>(</a:t>
            </a:r>
            <a:r>
              <a:rPr lang="ko-KR" altLang="en-US" sz="2500" b="1" i="1" dirty="0" err="1">
                <a:solidFill>
                  <a:srgbClr val="4C5064"/>
                </a:solidFill>
                <a:cs typeface="Aharoni" panose="02010803020104030203" pitchFamily="2" charset="-79"/>
              </a:rPr>
              <a:t>캐리어</a:t>
            </a:r>
            <a:r>
              <a:rPr lang="ko-KR" altLang="en-US" sz="2500" b="1" i="1" dirty="0">
                <a:solidFill>
                  <a:srgbClr val="4C5064"/>
                </a:solidFill>
                <a:cs typeface="Aharoni" panose="02010803020104030203" pitchFamily="2" charset="-79"/>
              </a:rPr>
              <a:t> </a:t>
            </a:r>
            <a:r>
              <a:rPr lang="en-US" altLang="ko-KR" sz="2500" b="1" i="1" dirty="0">
                <a:solidFill>
                  <a:srgbClr val="4C5064"/>
                </a:solidFill>
                <a:cs typeface="Aharoni" panose="02010803020104030203" pitchFamily="2" charset="-79"/>
              </a:rPr>
              <a:t>- API)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070597" y="6026559"/>
            <a:ext cx="2042160" cy="32863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초음파 센서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11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 flipH="1">
            <a:off x="2605832" y="2158077"/>
            <a:ext cx="35469" cy="43981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82" name="자유형 81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sp>
        <p:nvSpPr>
          <p:cNvPr id="27" name="타원 26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="" xmlns:a16="http://schemas.microsoft.com/office/drawing/2014/main" id="{69D49763-DA61-4346-9A5F-399CE6369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463317"/>
              </p:ext>
            </p:extLst>
          </p:nvPr>
        </p:nvGraphicFramePr>
        <p:xfrm>
          <a:off x="3425989" y="2335661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5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594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633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● loop()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형식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loop(void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리턴 값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void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각 방향마다 있는 센서가 적외선을 인식 시 모터제어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="" xmlns:a16="http://schemas.microsoft.com/office/drawing/2014/main" id="{69D49763-DA61-4346-9A5F-399CE6369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88861"/>
              </p:ext>
            </p:extLst>
          </p:nvPr>
        </p:nvGraphicFramePr>
        <p:xfrm>
          <a:off x="3425989" y="4281075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5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594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633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● </a:t>
                      </a:r>
                      <a:r>
                        <a:rPr lang="en-US" altLang="ko-KR" dirty="0" err="1" smtClean="0"/>
                        <a:t>irsetting</a:t>
                      </a:r>
                      <a:r>
                        <a:rPr lang="en-US" altLang="ko-KR" dirty="0" smtClean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형식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irsetting</a:t>
                      </a:r>
                      <a:r>
                        <a:rPr lang="en-US" altLang="ko-KR" dirty="0" smtClean="0"/>
                        <a:t>(void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리턴 값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void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적외선 센서를 사용하기 위해 사용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7" name="직사각형 46"/>
          <p:cNvSpPr/>
          <p:nvPr/>
        </p:nvSpPr>
        <p:spPr>
          <a:xfrm>
            <a:off x="3375416" y="1339251"/>
            <a:ext cx="20890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사용라이브러리</a:t>
            </a:r>
            <a:endParaRPr lang="en-US" altLang="ko-KR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</a:t>
            </a:r>
            <a:r>
              <a:rPr lang="en-US" altLang="ko-KR" dirty="0" smtClean="0"/>
              <a:t>-</a:t>
            </a:r>
            <a:r>
              <a:rPr lang="ko-KR" altLang="en-US" dirty="0" smtClean="0"/>
              <a:t>적외선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4511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아래로 구부러진 화살표 106"/>
          <p:cNvSpPr/>
          <p:nvPr/>
        </p:nvSpPr>
        <p:spPr>
          <a:xfrm rot="9939533">
            <a:off x="6132308" y="4925264"/>
            <a:ext cx="2576669" cy="945532"/>
          </a:xfrm>
          <a:prstGeom prst="curved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918858" y="291621"/>
            <a:ext cx="81250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시스템 모듈 상세설계</a:t>
            </a:r>
            <a:r>
              <a:rPr lang="en-US" altLang="ko-KR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(</a:t>
            </a:r>
            <a:r>
              <a:rPr lang="ko-KR" altLang="en-US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사용자 </a:t>
            </a:r>
            <a:r>
              <a:rPr lang="en-US" altLang="ko-KR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- </a:t>
            </a:r>
            <a:r>
              <a:rPr lang="en-US" altLang="ko-KR" sz="2500" b="1" i="1" dirty="0" err="1" smtClean="0">
                <a:solidFill>
                  <a:srgbClr val="4C5064"/>
                </a:solidFill>
                <a:cs typeface="Aharoni" panose="02010803020104030203" pitchFamily="2" charset="-79"/>
              </a:rPr>
              <a:t>HardWare</a:t>
            </a:r>
            <a:r>
              <a:rPr lang="en-US" altLang="ko-KR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)</a:t>
            </a:r>
            <a:endParaRPr lang="en-US" altLang="ko-KR" sz="25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12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 flipH="1">
            <a:off x="2605832" y="2158077"/>
            <a:ext cx="35469" cy="43981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82" name="자유형 81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113" y="3692271"/>
            <a:ext cx="2209775" cy="2363976"/>
          </a:xfrm>
          <a:prstGeom prst="rect">
            <a:avLst/>
          </a:prstGeom>
        </p:spPr>
      </p:pic>
      <p:sp>
        <p:nvSpPr>
          <p:cNvPr id="105" name="직사각형 104"/>
          <p:cNvSpPr/>
          <p:nvPr/>
        </p:nvSpPr>
        <p:spPr>
          <a:xfrm>
            <a:off x="10305109" y="4048639"/>
            <a:ext cx="167821" cy="174530"/>
          </a:xfrm>
          <a:prstGeom prst="rect">
            <a:avLst/>
          </a:prstGeom>
          <a:noFill/>
          <a:ln w="28575">
            <a:solidFill>
              <a:srgbClr val="0782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위로 굽은 화살표 105"/>
          <p:cNvSpPr/>
          <p:nvPr/>
        </p:nvSpPr>
        <p:spPr>
          <a:xfrm rot="16200000">
            <a:off x="9713529" y="3190533"/>
            <a:ext cx="703924" cy="802974"/>
          </a:xfrm>
          <a:prstGeom prst="bentUpArrow">
            <a:avLst>
              <a:gd name="adj1" fmla="val 20198"/>
              <a:gd name="adj2" fmla="val 25000"/>
              <a:gd name="adj3" fmla="val 25000"/>
            </a:avLst>
          </a:prstGeom>
          <a:solidFill>
            <a:srgbClr val="078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7" name="Picture 11" descr="C:\Users\ㄴㅐ문서\Desktop\qjxm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003" y="3772654"/>
            <a:ext cx="776832" cy="77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/>
          <p:cNvSpPr txBox="1"/>
          <p:nvPr/>
        </p:nvSpPr>
        <p:spPr>
          <a:xfrm>
            <a:off x="4603841" y="3064325"/>
            <a:ext cx="1428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 smtClean="0"/>
              <a:t>적외선 송신 </a:t>
            </a:r>
            <a:r>
              <a:rPr lang="ko-KR" altLang="en-US" sz="1300" b="1" dirty="0" smtClean="0"/>
              <a:t>센서</a:t>
            </a:r>
            <a:endParaRPr lang="ko-KR" altLang="en-US" sz="1300" b="1" dirty="0"/>
          </a:p>
        </p:txBody>
      </p:sp>
      <p:pic>
        <p:nvPicPr>
          <p:cNvPr id="18" name="Picture 12" descr="C:\Users\ㄴㅐ문서\Desktop\505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35" y="3744194"/>
            <a:ext cx="752421" cy="75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타원 44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</a:t>
            </a:r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</a:t>
            </a:r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541" y="2383367"/>
            <a:ext cx="1768475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:\Users\ㄴㅐ문서\Desktop\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50" y="1865675"/>
            <a:ext cx="1057849" cy="106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4303526" y="4437158"/>
            <a:ext cx="103861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 smtClean="0"/>
              <a:t>전원 </a:t>
            </a:r>
            <a:r>
              <a:rPr lang="en-US" altLang="ko-KR" sz="1300" b="1" dirty="0" smtClean="0"/>
              <a:t>on/off </a:t>
            </a:r>
            <a:endParaRPr lang="ko-KR" altLang="en-US" sz="1300" b="1" dirty="0"/>
          </a:p>
        </p:txBody>
      </p:sp>
      <p:pic>
        <p:nvPicPr>
          <p:cNvPr id="9" name="Picture 5" descr="C:\Users\ㄴㅐ문서\Desktop\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353" y="3700058"/>
            <a:ext cx="903497" cy="69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6215933" y="4435897"/>
            <a:ext cx="4427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b="1" dirty="0" smtClean="0"/>
              <a:t>LED</a:t>
            </a:r>
            <a:endParaRPr lang="ko-KR" altLang="en-US" sz="1300" b="1" dirty="0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8481048-2068-4907-B02D-83E697B5442A}"/>
              </a:ext>
            </a:extLst>
          </p:cNvPr>
          <p:cNvSpPr txBox="1"/>
          <p:nvPr/>
        </p:nvSpPr>
        <p:spPr>
          <a:xfrm>
            <a:off x="4051926" y="1064440"/>
            <a:ext cx="432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사용자 </a:t>
            </a:r>
            <a:r>
              <a:rPr lang="ko-KR" altLang="en-US" dirty="0" smtClean="0"/>
              <a:t>모</a:t>
            </a:r>
            <a:r>
              <a:rPr lang="ko-KR" altLang="en-US" dirty="0"/>
              <a:t>듈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16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918858" y="291621"/>
            <a:ext cx="8125096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i="1" dirty="0">
                <a:solidFill>
                  <a:srgbClr val="4C5064"/>
                </a:solidFill>
                <a:cs typeface="Aharoni" panose="02010803020104030203" pitchFamily="2" charset="-79"/>
              </a:rPr>
              <a:t>시스템 모듈 </a:t>
            </a:r>
            <a:r>
              <a:rPr lang="ko-KR" altLang="en-US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상세설계</a:t>
            </a:r>
            <a:r>
              <a:rPr lang="en-US" altLang="ko-KR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(</a:t>
            </a:r>
            <a:r>
              <a:rPr lang="ko-KR" altLang="en-US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사용자 </a:t>
            </a:r>
            <a:r>
              <a:rPr lang="en-US" altLang="ko-KR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- App)</a:t>
            </a:r>
            <a:endParaRPr lang="en-US" altLang="ko-KR" sz="25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  <a:p>
            <a:endParaRPr lang="en-US" altLang="ko-KR" sz="25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13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 flipH="1">
            <a:off x="2605832" y="2158077"/>
            <a:ext cx="35469" cy="43981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82" name="자유형 81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113" y="3692271"/>
            <a:ext cx="2209775" cy="2363976"/>
          </a:xfrm>
          <a:prstGeom prst="rect">
            <a:avLst/>
          </a:prstGeom>
        </p:spPr>
      </p:pic>
      <p:sp>
        <p:nvSpPr>
          <p:cNvPr id="105" name="직사각형 104"/>
          <p:cNvSpPr/>
          <p:nvPr/>
        </p:nvSpPr>
        <p:spPr>
          <a:xfrm>
            <a:off x="10305109" y="4048639"/>
            <a:ext cx="167821" cy="174530"/>
          </a:xfrm>
          <a:prstGeom prst="rect">
            <a:avLst/>
          </a:prstGeom>
          <a:noFill/>
          <a:ln w="28575">
            <a:solidFill>
              <a:srgbClr val="0782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위로 굽은 화살표 105"/>
          <p:cNvSpPr/>
          <p:nvPr/>
        </p:nvSpPr>
        <p:spPr>
          <a:xfrm rot="16200000">
            <a:off x="9713529" y="3190533"/>
            <a:ext cx="703924" cy="802974"/>
          </a:xfrm>
          <a:prstGeom prst="bentUpArrow">
            <a:avLst>
              <a:gd name="adj1" fmla="val 20198"/>
              <a:gd name="adj2" fmla="val 25000"/>
              <a:gd name="adj3" fmla="val 25000"/>
            </a:avLst>
          </a:prstGeom>
          <a:solidFill>
            <a:srgbClr val="078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EC20C9DA-3FC6-4124-B001-9AF84BB88398}"/>
              </a:ext>
            </a:extLst>
          </p:cNvPr>
          <p:cNvCxnSpPr/>
          <p:nvPr/>
        </p:nvCxnSpPr>
        <p:spPr>
          <a:xfrm flipH="1">
            <a:off x="4714043" y="2285641"/>
            <a:ext cx="167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817A22D-9BA1-4DA2-A5F8-9C830D064EB5}"/>
              </a:ext>
            </a:extLst>
          </p:cNvPr>
          <p:cNvSpPr txBox="1"/>
          <p:nvPr/>
        </p:nvSpPr>
        <p:spPr>
          <a:xfrm>
            <a:off x="3540870" y="1974265"/>
            <a:ext cx="1325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캐리어 </a:t>
            </a:r>
            <a:r>
              <a:rPr lang="ko-KR" altLang="en-US" dirty="0" err="1"/>
              <a:t>비콘정보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5275626D-CBA5-49F1-9CF7-20129D5EE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968" y="1651003"/>
            <a:ext cx="3190875" cy="4210050"/>
          </a:xfrm>
          <a:prstGeom prst="rect">
            <a:avLst/>
          </a:prstGeom>
        </p:spPr>
      </p:pic>
      <p:cxnSp>
        <p:nvCxnSpPr>
          <p:cNvPr id="20" name="연결선: 꺾임 19">
            <a:extLst>
              <a:ext uri="{FF2B5EF4-FFF2-40B4-BE49-F238E27FC236}">
                <a16:creationId xmlns="" xmlns:a16="http://schemas.microsoft.com/office/drawing/2014/main" id="{DE97A5E5-5E9D-45C7-B066-609E1BD88099}"/>
              </a:ext>
            </a:extLst>
          </p:cNvPr>
          <p:cNvCxnSpPr/>
          <p:nvPr/>
        </p:nvCxnSpPr>
        <p:spPr>
          <a:xfrm rot="10800000" flipV="1">
            <a:off x="4509642" y="2931972"/>
            <a:ext cx="1863395" cy="16960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7F2276C2-DFDD-4F22-826D-CF24FC81DDB5}"/>
              </a:ext>
            </a:extLst>
          </p:cNvPr>
          <p:cNvSpPr txBox="1"/>
          <p:nvPr/>
        </p:nvSpPr>
        <p:spPr>
          <a:xfrm>
            <a:off x="3244553" y="4213847"/>
            <a:ext cx="1325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캐리어 블루투스 연동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08481048-2068-4907-B02D-83E697B5442A}"/>
              </a:ext>
            </a:extLst>
          </p:cNvPr>
          <p:cNvSpPr txBox="1"/>
          <p:nvPr/>
        </p:nvSpPr>
        <p:spPr>
          <a:xfrm>
            <a:off x="4051926" y="1064440"/>
            <a:ext cx="432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사용자 화면 </a:t>
            </a:r>
          </a:p>
        </p:txBody>
      </p:sp>
    </p:spTree>
    <p:extLst>
      <p:ext uri="{BB962C8B-B14F-4D97-AF65-F5344CB8AC3E}">
        <p14:creationId xmlns:p14="http://schemas.microsoft.com/office/powerpoint/2010/main" val="86290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918858" y="291621"/>
            <a:ext cx="77593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i="1" dirty="0">
                <a:solidFill>
                  <a:srgbClr val="4C5064"/>
                </a:solidFill>
                <a:cs typeface="Aharoni" panose="02010803020104030203" pitchFamily="2" charset="-79"/>
              </a:rPr>
              <a:t>시스템 모듈 상세설계</a:t>
            </a:r>
            <a:r>
              <a:rPr lang="en-US" altLang="ko-KR" sz="2500" b="1" i="1" dirty="0">
                <a:solidFill>
                  <a:srgbClr val="4C5064"/>
                </a:solidFill>
                <a:cs typeface="Aharoni" panose="02010803020104030203" pitchFamily="2" charset="-79"/>
              </a:rPr>
              <a:t>(</a:t>
            </a:r>
            <a:r>
              <a:rPr lang="ko-KR" altLang="en-US" sz="2500" b="1" i="1" dirty="0">
                <a:solidFill>
                  <a:srgbClr val="4C5064"/>
                </a:solidFill>
                <a:cs typeface="Aharoni" panose="02010803020104030203" pitchFamily="2" charset="-79"/>
              </a:rPr>
              <a:t>사용자 </a:t>
            </a:r>
            <a:r>
              <a:rPr lang="en-US" altLang="ko-KR" sz="2500" b="1" i="1" dirty="0">
                <a:solidFill>
                  <a:srgbClr val="4C5064"/>
                </a:solidFill>
                <a:cs typeface="Aharoni" panose="02010803020104030203" pitchFamily="2" charset="-79"/>
              </a:rPr>
              <a:t>- API)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070597" y="6026559"/>
            <a:ext cx="2042160" cy="32863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초음파 센서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14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 flipH="1">
            <a:off x="2605832" y="2158077"/>
            <a:ext cx="35469" cy="43981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82" name="자유형 81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sp>
        <p:nvSpPr>
          <p:cNvPr id="28" name="타원 27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="" xmlns:a16="http://schemas.microsoft.com/office/drawing/2014/main" id="{69D49763-DA61-4346-9A5F-399CE6369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638545"/>
              </p:ext>
            </p:extLst>
          </p:nvPr>
        </p:nvGraphicFramePr>
        <p:xfrm>
          <a:off x="3425989" y="2658797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5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594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633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● </a:t>
                      </a:r>
                      <a:r>
                        <a:rPr lang="en-US" altLang="ko-KR" dirty="0" err="1"/>
                        <a:t>getId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형식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Beacon.getId</a:t>
                      </a:r>
                      <a:r>
                        <a:rPr lang="en-US" altLang="ko-KR" dirty="0"/>
                        <a:t>(void)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리턴 값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비콘</a:t>
                      </a:r>
                      <a:r>
                        <a:rPr lang="ko-KR" altLang="en-US" dirty="0"/>
                        <a:t> 클래스의 정보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읽어들인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비콘의</a:t>
                      </a:r>
                      <a:r>
                        <a:rPr lang="ko-KR" altLang="en-US" dirty="0"/>
                        <a:t> 정보를 반환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="" xmlns:a16="http://schemas.microsoft.com/office/drawing/2014/main" id="{32D829E2-C235-40B8-91C4-44C22B124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892158"/>
              </p:ext>
            </p:extLst>
          </p:nvPr>
        </p:nvGraphicFramePr>
        <p:xfrm>
          <a:off x="3425989" y="4578826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5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594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633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● send()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형식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Send(byte[] buffer)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리턴 값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Void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사용자에서 계산한 블루투스 정보를 캐리어에 전달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3375416" y="1339251"/>
            <a:ext cx="2620974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사용라이브러리</a:t>
            </a:r>
            <a:endParaRPr lang="en-US" altLang="ko-KR" b="1" dirty="0">
              <a:solidFill>
                <a:srgbClr val="3A3A3A"/>
              </a:solidFill>
              <a:latin typeface="+mn-ea"/>
            </a:endParaRPr>
          </a:p>
          <a:p>
            <a:r>
              <a:rPr lang="en-US" altLang="ko-KR" dirty="0" smtClean="0"/>
              <a:t>      </a:t>
            </a:r>
            <a:r>
              <a:rPr lang="en-US" altLang="ko-KR" dirty="0" smtClean="0"/>
              <a:t>-</a:t>
            </a:r>
            <a:r>
              <a:rPr lang="ko-KR" altLang="en-US" dirty="0" err="1"/>
              <a:t>블루투스</a:t>
            </a:r>
            <a:r>
              <a:rPr lang="en-US" altLang="ko-KR" dirty="0"/>
              <a:t>(Bluetooth)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smtClean="0"/>
              <a:t>      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비콘</a:t>
            </a:r>
            <a:r>
              <a:rPr lang="en-US" altLang="ko-KR" dirty="0"/>
              <a:t>(Beacon) 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99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i="1" dirty="0">
                <a:solidFill>
                  <a:srgbClr val="4C5064"/>
                </a:solidFill>
                <a:cs typeface="Aharoni" panose="02010803020104030203" pitchFamily="2" charset="-79"/>
              </a:rPr>
              <a:t>개발 환경 및 개발 방법</a:t>
            </a:r>
            <a:endParaRPr lang="en-US" altLang="ko-KR" sz="40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363248" y="1383720"/>
            <a:ext cx="84451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3A3A3A"/>
                </a:solidFill>
                <a:latin typeface="+mn-ea"/>
              </a:rPr>
              <a:t>주요 기능에 따른 개발 방법</a:t>
            </a: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①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장애물 인식 자율주행기능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(Auto-Following)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  Arduino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DC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모터로 주행을 구현하고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블루투스와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사용자의 적외선 발광체를 통해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사용자와의 거리를 측정하고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캐리어와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사용자 사이의 장애물이 있을 경우 초음파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센서를 통해 장애물을 인식하고 정지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</a:b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도난 방지 기능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     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적외선과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블루투스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모듈을 통해 측정한 거리가 일정거리 떨어졌을 시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경보음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발생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잠금 제어 기능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블루투스 센서로 통신이 가능한 전자자물쇠를 구축하고 사용자 신호에 따라 잠금 제어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15</a:t>
            </a:r>
            <a:endParaRPr lang="ko-KR" altLang="en-US" dirty="0"/>
          </a:p>
        </p:txBody>
      </p:sp>
      <p:cxnSp>
        <p:nvCxnSpPr>
          <p:cNvPr id="25" name="직선 연결선 24"/>
          <p:cNvCxnSpPr>
            <a:cxnSpLocks/>
          </p:cNvCxnSpPr>
          <p:nvPr/>
        </p:nvCxnSpPr>
        <p:spPr>
          <a:xfrm flipH="1">
            <a:off x="2605832" y="2158077"/>
            <a:ext cx="35469" cy="43981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28" name="자유형 27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sp>
        <p:nvSpPr>
          <p:cNvPr id="30" name="타원 29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</a:t>
            </a:r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</a:t>
            </a:r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487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i="1" dirty="0">
                <a:solidFill>
                  <a:srgbClr val="4C5064"/>
                </a:solidFill>
                <a:cs typeface="Aharoni" panose="02010803020104030203" pitchFamily="2" charset="-79"/>
              </a:rPr>
              <a:t>개발 환경 및 개발 방법</a:t>
            </a:r>
            <a:endParaRPr lang="en-US" altLang="ko-KR" sz="40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662801" y="1090947"/>
            <a:ext cx="84451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3A3A3A"/>
                </a:solidFill>
                <a:latin typeface="+mn-ea"/>
              </a:rPr>
              <a:t>기능에 따른 주요 모듈</a:t>
            </a: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endParaRPr lang="en-US" altLang="ko-KR" sz="10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xmlns="" id="{E7005642-411B-4843-85F3-A181B26C5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036282"/>
              </p:ext>
            </p:extLst>
          </p:nvPr>
        </p:nvGraphicFramePr>
        <p:xfrm>
          <a:off x="3785692" y="1674119"/>
          <a:ext cx="7528721" cy="4527403"/>
        </p:xfrm>
        <a:graphic>
          <a:graphicData uri="http://schemas.openxmlformats.org/drawingml/2006/table">
            <a:tbl>
              <a:tblPr/>
              <a:tblGrid>
                <a:gridCol w="2250913">
                  <a:extLst>
                    <a:ext uri="{9D8B030D-6E8A-4147-A177-3AD203B41FA5}">
                      <a16:colId xmlns:a16="http://schemas.microsoft.com/office/drawing/2014/main" xmlns="" val="187433540"/>
                    </a:ext>
                  </a:extLst>
                </a:gridCol>
                <a:gridCol w="1680756">
                  <a:extLst>
                    <a:ext uri="{9D8B030D-6E8A-4147-A177-3AD203B41FA5}">
                      <a16:colId xmlns:a16="http://schemas.microsoft.com/office/drawing/2014/main" xmlns="" val="815062469"/>
                    </a:ext>
                  </a:extLst>
                </a:gridCol>
                <a:gridCol w="3597052">
                  <a:extLst>
                    <a:ext uri="{9D8B030D-6E8A-4147-A177-3AD203B41FA5}">
                      <a16:colId xmlns:a16="http://schemas.microsoft.com/office/drawing/2014/main" xmlns="" val="1536198296"/>
                    </a:ext>
                  </a:extLst>
                </a:gridCol>
              </a:tblGrid>
              <a:tr h="1990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191919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BC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모듈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BC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용 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BC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94240868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rgbClr val="191919"/>
                          </a:solidFill>
                          <a:effectLst/>
                          <a:latin typeface="+mn-lt"/>
                          <a:ea typeface="+mn-ea"/>
                        </a:rPr>
                        <a:t>기본 베이스 모듈</a:t>
                      </a:r>
                      <a:endParaRPr lang="ko-KR" altLang="en-US" sz="1400" b="1" kern="0" spc="0" dirty="0">
                        <a:solidFill>
                          <a:srgbClr val="191919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BC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 err="1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아두이노</a:t>
                      </a: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400" kern="100" spc="0" dirty="0" err="1" smtClean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우노</a:t>
                      </a:r>
                      <a:endParaRPr lang="ko-KR" altLang="en-US" sz="1400" kern="100" spc="0" dirty="0">
                        <a:solidFill>
                          <a:srgbClr val="191919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 개발 </a:t>
                      </a:r>
                      <a:r>
                        <a:rPr lang="ko-KR" altLang="en-US" sz="1400" kern="100" spc="0" dirty="0" smtClean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베이스</a:t>
                      </a:r>
                      <a:endParaRPr lang="ko-KR" altLang="en-US" sz="1400" kern="100" spc="0" dirty="0">
                        <a:solidFill>
                          <a:srgbClr val="191919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9029282"/>
                  </a:ext>
                </a:extLst>
              </a:tr>
              <a:tr h="328535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191919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Auto-Follow</a:t>
                      </a:r>
                      <a:endParaRPr lang="en-US" sz="1400" b="1" kern="0" spc="0" dirty="0">
                        <a:solidFill>
                          <a:srgbClr val="191919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BC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모터          </a:t>
                      </a:r>
                      <a:endParaRPr lang="ko-KR" altLang="en-US" sz="1400" kern="100" spc="0" dirty="0">
                        <a:solidFill>
                          <a:srgbClr val="191919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캐리어의 주행용 모터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45644662"/>
                  </a:ext>
                </a:extLst>
              </a:tr>
              <a:tr h="3285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모터드라이버</a:t>
                      </a:r>
                      <a:endParaRPr lang="ko-KR" altLang="en-US" sz="1400" kern="100" spc="0" dirty="0">
                        <a:solidFill>
                          <a:srgbClr val="191919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모터의 회전 속도 및 방향 지시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37092443"/>
                  </a:ext>
                </a:extLst>
              </a:tr>
              <a:tr h="3285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배터리</a:t>
                      </a:r>
                      <a:endParaRPr lang="ko-KR" altLang="en-US" sz="1400" kern="100" spc="0" dirty="0">
                        <a:solidFill>
                          <a:srgbClr val="191919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모터드라이버에 전력 공급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15418238"/>
                  </a:ext>
                </a:extLst>
              </a:tr>
              <a:tr h="35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 err="1">
                          <a:solidFill>
                            <a:srgbClr val="191919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블루투스</a:t>
                      </a: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센서</a:t>
                      </a:r>
                      <a:endParaRPr lang="ko-KR" altLang="en-US" sz="1400" kern="100" spc="0" dirty="0">
                        <a:solidFill>
                          <a:srgbClr val="191919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사용자와의 거리 측정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45603795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초음파 센서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100" spc="0" baseline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400" kern="100" spc="0" baseline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주변 장애물과의 거리 측정</a:t>
                      </a:r>
                      <a:endParaRPr lang="ko-KR" altLang="en-US" sz="1400" kern="100" spc="0" dirty="0">
                        <a:solidFill>
                          <a:srgbClr val="191919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96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적외선 수신</a:t>
                      </a:r>
                      <a:endParaRPr lang="ko-KR" altLang="en-US" sz="1400" kern="100" spc="0" dirty="0">
                        <a:solidFill>
                          <a:srgbClr val="191919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100" spc="0" baseline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400" kern="100" spc="0" baseline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사용자로부터 적외선 신호 수신</a:t>
                      </a:r>
                      <a:endParaRPr lang="ko-KR" altLang="en-US" sz="1400" kern="100" spc="0" dirty="0">
                        <a:solidFill>
                          <a:srgbClr val="191919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67051635"/>
                  </a:ext>
                </a:extLst>
              </a:tr>
              <a:tr h="36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적외선 송신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400" kern="100" spc="0" dirty="0" err="1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캐리어에게</a:t>
                      </a: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 적외선 신호 송신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093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191919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도난방지</a:t>
                      </a:r>
                      <a:endParaRPr lang="ko-KR" altLang="en-US" sz="1400" b="1" kern="0" spc="0" dirty="0">
                        <a:solidFill>
                          <a:srgbClr val="191919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BC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스피커</a:t>
                      </a:r>
                      <a:endParaRPr lang="ko-KR" altLang="en-US" sz="1400" kern="100" spc="0" dirty="0">
                        <a:solidFill>
                          <a:srgbClr val="191919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일정거리 떨어질 시 </a:t>
                      </a:r>
                      <a:r>
                        <a:rPr lang="ko-KR" altLang="en-US" sz="1400" kern="100" spc="0" dirty="0" err="1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경보음</a:t>
                      </a: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 발생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66105106"/>
                  </a:ext>
                </a:extLst>
              </a:tr>
              <a:tr h="58424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191919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잠금 제어</a:t>
                      </a:r>
                      <a:endParaRPr lang="ko-KR" altLang="en-US" sz="1400" b="1" kern="0" spc="0" dirty="0">
                        <a:solidFill>
                          <a:srgbClr val="191919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BC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-10" dirty="0">
                          <a:solidFill>
                            <a:srgbClr val="191919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블루투스 모듈</a:t>
                      </a:r>
                      <a:endParaRPr lang="ko-KR" altLang="en-US" sz="1400" kern="100" spc="0" dirty="0">
                        <a:solidFill>
                          <a:srgbClr val="191919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사용자의 스마트폰과 통신하여 잠금 및     </a:t>
                      </a:r>
                      <a:r>
                        <a:rPr lang="ko-KR" altLang="en-US" sz="1400" kern="100" spc="0" dirty="0" err="1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잠금해제</a:t>
                      </a:r>
                      <a:endParaRPr lang="ko-KR" altLang="en-US" sz="1400" kern="100" spc="0" dirty="0">
                        <a:solidFill>
                          <a:srgbClr val="191919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39465075"/>
                  </a:ext>
                </a:extLst>
              </a:tr>
              <a:tr h="3633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스텝 모터</a:t>
                      </a:r>
                      <a:endParaRPr lang="ko-KR" altLang="en-US" sz="1400" kern="100" spc="0" dirty="0">
                        <a:solidFill>
                          <a:srgbClr val="191919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캐리어의 </a:t>
                      </a:r>
                      <a:r>
                        <a:rPr lang="ko-KR" altLang="en-US" sz="1400" kern="100" spc="0" dirty="0" err="1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잠금장치</a:t>
                      </a:r>
                      <a:r>
                        <a:rPr lang="ko-KR" altLang="en-US" sz="1400" kern="100" spc="0" dirty="0">
                          <a:solidFill>
                            <a:srgbClr val="191919"/>
                          </a:solidFill>
                          <a:effectLst/>
                          <a:latin typeface="+mn-lt"/>
                        </a:rPr>
                        <a:t> 작동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17462268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16</a:t>
            </a:r>
            <a:endParaRPr lang="ko-KR" altLang="en-US" dirty="0"/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 flipH="1">
            <a:off x="2605832" y="2158077"/>
            <a:ext cx="35469" cy="43981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29" name="자유형 28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sp>
        <p:nvSpPr>
          <p:cNvPr id="30" name="타원 29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</a:t>
            </a:r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</a:t>
            </a:r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590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데모 환경 설계</a:t>
            </a:r>
            <a:endParaRPr lang="en-US" altLang="ko-KR" sz="40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17846" y="1689548"/>
            <a:ext cx="3393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rgbClr val="3A3A3A"/>
                </a:solidFill>
                <a:latin typeface="+mn-ea"/>
              </a:rPr>
              <a:t>강의실 </a:t>
            </a:r>
            <a:r>
              <a:rPr lang="en-US" altLang="ko-KR" sz="1600" b="1" dirty="0" smtClean="0">
                <a:solidFill>
                  <a:srgbClr val="3A3A3A"/>
                </a:solidFill>
                <a:latin typeface="+mn-ea"/>
              </a:rPr>
              <a:t>PC &amp;&amp; </a:t>
            </a:r>
            <a:r>
              <a:rPr lang="ko-KR" altLang="en-US" sz="1600" b="1" dirty="0" smtClean="0">
                <a:solidFill>
                  <a:srgbClr val="3A3A3A"/>
                </a:solidFill>
                <a:latin typeface="+mn-ea"/>
              </a:rPr>
              <a:t>팀원 노트북</a:t>
            </a: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17</a:t>
            </a:r>
            <a:endParaRPr lang="ko-KR" altLang="en-US" dirty="0"/>
          </a:p>
        </p:txBody>
      </p:sp>
      <p:cxnSp>
        <p:nvCxnSpPr>
          <p:cNvPr id="25" name="직선 연결선 24"/>
          <p:cNvCxnSpPr>
            <a:cxnSpLocks/>
          </p:cNvCxnSpPr>
          <p:nvPr/>
        </p:nvCxnSpPr>
        <p:spPr>
          <a:xfrm flipH="1">
            <a:off x="2605832" y="2158077"/>
            <a:ext cx="35469" cy="43981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28" name="자유형 27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sp>
        <p:nvSpPr>
          <p:cNvPr id="30" name="타원 29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</a:t>
            </a:r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</a:t>
            </a:r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pic>
        <p:nvPicPr>
          <p:cNvPr id="1026" name="Picture 2" descr="C:\Users\JEONG\Desktop\macpc_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65" b="9838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395" y="2834131"/>
            <a:ext cx="2554889" cy="170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6588496" y="1689547"/>
            <a:ext cx="22907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rgbClr val="3A3A3A"/>
                </a:solidFill>
                <a:latin typeface="+mn-ea"/>
              </a:rPr>
              <a:t>휴대폰</a:t>
            </a:r>
            <a:r>
              <a:rPr lang="en-US" altLang="ko-KR" sz="1600" b="1" dirty="0" smtClean="0">
                <a:solidFill>
                  <a:srgbClr val="3A3A3A"/>
                </a:solidFill>
                <a:latin typeface="+mn-ea"/>
              </a:rPr>
              <a:t>(</a:t>
            </a:r>
            <a:r>
              <a:rPr lang="ko-KR" altLang="en-US" sz="1600" b="1" dirty="0" err="1" smtClean="0">
                <a:solidFill>
                  <a:srgbClr val="3A3A3A"/>
                </a:solidFill>
                <a:latin typeface="+mn-ea"/>
              </a:rPr>
              <a:t>어플</a:t>
            </a:r>
            <a:r>
              <a:rPr lang="en-US" altLang="ko-KR" sz="1600" b="1" dirty="0" smtClean="0">
                <a:solidFill>
                  <a:srgbClr val="3A3A3A"/>
                </a:solidFill>
                <a:latin typeface="+mn-ea"/>
              </a:rPr>
              <a:t>)</a:t>
            </a: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869904" y="2772695"/>
            <a:ext cx="980330" cy="1696358"/>
            <a:chOff x="7543185" y="2213558"/>
            <a:chExt cx="980330" cy="1696358"/>
          </a:xfrm>
        </p:grpSpPr>
        <p:pic>
          <p:nvPicPr>
            <p:cNvPr id="1028" name="Picture 4" descr="C:\Users\JEONG\Desktop\item_L_22310303_3014977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185" y="2213558"/>
              <a:ext cx="980330" cy="1696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JEONG\Desktop\KakaoTalk_20180218_022703628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2423" y="2357132"/>
              <a:ext cx="877225" cy="1398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직사각형 49"/>
          <p:cNvSpPr/>
          <p:nvPr/>
        </p:nvSpPr>
        <p:spPr>
          <a:xfrm>
            <a:off x="3032851" y="4701824"/>
            <a:ext cx="3057715" cy="761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블루투스</a:t>
            </a:r>
            <a:r>
              <a:rPr lang="en-US" altLang="ko-KR" sz="13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적외선 통신 확인</a:t>
            </a:r>
            <a:endParaRPr lang="en-US" altLang="ko-KR" sz="13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00695" y="5066363"/>
            <a:ext cx="348330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비콘</a:t>
            </a: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검색 </a:t>
            </a:r>
            <a:r>
              <a:rPr lang="ko-KR" altLang="en-US" sz="13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어플을</a:t>
            </a: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통해 </a:t>
            </a:r>
            <a:r>
              <a:rPr lang="ko-KR" altLang="en-US" sz="13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비콘</a:t>
            </a: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3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    </a:t>
            </a: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세기 값 및 거리 확인</a:t>
            </a:r>
            <a:r>
              <a:rPr lang="en-US" altLang="ko-KR" sz="13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비교</a:t>
            </a:r>
            <a:endParaRPr lang="en-US" altLang="ko-KR" sz="13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9149276" y="1694995"/>
            <a:ext cx="22907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rgbClr val="3A3A3A"/>
                </a:solidFill>
                <a:latin typeface="+mn-ea"/>
              </a:rPr>
              <a:t>학교 내부</a:t>
            </a:r>
            <a:r>
              <a:rPr lang="en-US" altLang="ko-KR" sz="1600" b="1" dirty="0" smtClean="0">
                <a:solidFill>
                  <a:srgbClr val="3A3A3A"/>
                </a:solidFill>
                <a:latin typeface="+mn-ea"/>
              </a:rPr>
              <a:t>(</a:t>
            </a:r>
            <a:r>
              <a:rPr lang="ko-KR" altLang="en-US" sz="1600" b="1" dirty="0" smtClean="0">
                <a:solidFill>
                  <a:srgbClr val="3A3A3A"/>
                </a:solidFill>
                <a:latin typeface="+mn-ea"/>
              </a:rPr>
              <a:t>평지</a:t>
            </a:r>
            <a:r>
              <a:rPr lang="en-US" altLang="ko-KR" sz="1600" b="1" dirty="0" smtClean="0">
                <a:solidFill>
                  <a:srgbClr val="3A3A3A"/>
                </a:solidFill>
                <a:latin typeface="+mn-ea"/>
              </a:rPr>
              <a:t>)</a:t>
            </a: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814559" y="5063647"/>
            <a:ext cx="348330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학교 내에 평지에서 주행 실험</a:t>
            </a:r>
            <a:endParaRPr lang="en-US" altLang="ko-KR" sz="13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030" name="Picture 6" descr="C:\Users\JEONG\Desktop\i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828" y="2734927"/>
            <a:ext cx="1551623" cy="178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JEONG\Desktop\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451" y="2756367"/>
            <a:ext cx="1391557" cy="175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6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개발현황</a:t>
            </a:r>
            <a:endParaRPr lang="en-US" altLang="ko-KR" sz="40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662802" y="1327276"/>
            <a:ext cx="740885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rgbClr val="3A3A3A"/>
                </a:solidFill>
                <a:latin typeface="맑은 고딕" panose="020B0503020000020004" pitchFamily="50" charset="-127"/>
              </a:rPr>
              <a:t>개발 완료한 기능</a:t>
            </a:r>
            <a:endParaRPr lang="en-US" altLang="ko-KR" sz="1600" b="1" dirty="0" smtClean="0">
              <a:solidFill>
                <a:srgbClr val="3A3A3A"/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 smtClean="0">
                <a:solidFill>
                  <a:srgbClr val="3A3A3A"/>
                </a:solidFill>
                <a:latin typeface="맑은 고딕" panose="020B0503020000020004" pitchFamily="50" charset="-127"/>
              </a:rPr>
              <a:t>적외선을 이용한 자율주행</a:t>
            </a:r>
            <a:endParaRPr lang="en-US" altLang="ko-KR" sz="1600" b="1" dirty="0" smtClean="0">
              <a:solidFill>
                <a:srgbClr val="3A3A3A"/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 err="1" smtClean="0">
                <a:solidFill>
                  <a:srgbClr val="3A3A3A"/>
                </a:solidFill>
                <a:latin typeface="맑은 고딕" panose="020B0503020000020004" pitchFamily="50" charset="-127"/>
              </a:rPr>
              <a:t>잠금제어</a:t>
            </a:r>
            <a:endParaRPr lang="en-US" altLang="ko-KR" sz="1600" b="1" dirty="0" smtClean="0">
              <a:solidFill>
                <a:srgbClr val="3A3A3A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600" b="1" dirty="0" smtClean="0">
              <a:solidFill>
                <a:srgbClr val="3A3A3A"/>
              </a:solidFill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rgbClr val="3A3A3A"/>
                </a:solidFill>
                <a:latin typeface="맑은 고딕" panose="020B0503020000020004" pitchFamily="50" charset="-127"/>
              </a:rPr>
              <a:t>개발할 기능</a:t>
            </a:r>
            <a:endParaRPr lang="en-US" altLang="ko-KR" sz="1600" b="1" dirty="0" smtClean="0">
              <a:solidFill>
                <a:srgbClr val="3A3A3A"/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비콘과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 적외선을 조합한 자율 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주행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 err="1" smtClean="0">
                <a:solidFill>
                  <a:srgbClr val="3A3A3A"/>
                </a:solidFill>
                <a:latin typeface="맑은 고딕" panose="020B0503020000020004" pitchFamily="50" charset="-127"/>
              </a:rPr>
              <a:t>알람</a:t>
            </a:r>
            <a:r>
              <a:rPr lang="ko-KR" altLang="en-US" sz="1600" b="1" dirty="0" smtClean="0">
                <a:solidFill>
                  <a:srgbClr val="3A3A3A"/>
                </a:solidFill>
                <a:latin typeface="맑은 고딕" panose="020B0503020000020004" pitchFamily="50" charset="-127"/>
              </a:rPr>
              <a:t> 기</a:t>
            </a:r>
            <a:r>
              <a:rPr lang="ko-KR" altLang="en-US" sz="1600" b="1" dirty="0">
                <a:solidFill>
                  <a:srgbClr val="3A3A3A"/>
                </a:solidFill>
                <a:latin typeface="맑은 고딕" panose="020B0503020000020004" pitchFamily="50" charset="-127"/>
              </a:rPr>
              <a:t>능</a:t>
            </a:r>
            <a:endParaRPr lang="en-US" altLang="ko-KR" sz="1600" b="1" dirty="0" smtClean="0">
              <a:solidFill>
                <a:srgbClr val="3A3A3A"/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endParaRPr lang="en-US" altLang="ko-KR" sz="1600" b="1" dirty="0" smtClean="0">
              <a:solidFill>
                <a:srgbClr val="3A3A3A"/>
              </a:solidFill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rgbClr val="3A3A3A"/>
                </a:solidFill>
                <a:latin typeface="맑은 고딕" panose="020B0503020000020004" pitchFamily="50" charset="-127"/>
              </a:rPr>
              <a:t>개발에서 제외할 기능</a:t>
            </a:r>
            <a:endParaRPr lang="en-US" altLang="ko-KR" sz="1600" b="1" dirty="0" smtClean="0">
              <a:solidFill>
                <a:srgbClr val="3A3A3A"/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사용자 모듈에서의 </a:t>
            </a: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비콘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검색 및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     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연산 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기능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 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18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25" name="직선 연결선 24"/>
          <p:cNvCxnSpPr>
            <a:cxnSpLocks/>
          </p:cNvCxnSpPr>
          <p:nvPr/>
        </p:nvCxnSpPr>
        <p:spPr>
          <a:xfrm flipH="1">
            <a:off x="2605832" y="2158077"/>
            <a:ext cx="35469" cy="43981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28" name="자유형 27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3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prstClr val="white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prstClr val="white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rgbClr val="4472C4">
                    <a:lumMod val="50000"/>
                  </a:srgb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sp>
        <p:nvSpPr>
          <p:cNvPr id="30" name="타원 29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시스템 모듈 </a:t>
            </a:r>
            <a:r>
              <a:rPr lang="ko-KR" altLang="en-US" sz="1400" b="1" i="1" dirty="0" smtClean="0">
                <a:solidFill>
                  <a:srgbClr val="4C5064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상세 설계</a:t>
            </a:r>
            <a:endParaRPr lang="ko-KR" altLang="en-US" sz="1100" i="1" dirty="0">
              <a:solidFill>
                <a:srgbClr val="4C5064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필요기술 </a:t>
            </a:r>
            <a:r>
              <a:rPr lang="ko-KR" altLang="en-US" sz="1400" b="1" i="1" dirty="0">
                <a:solidFill>
                  <a:srgbClr val="4C5064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및 참고문헌</a:t>
            </a:r>
            <a:endParaRPr lang="ko-KR" altLang="en-US" sz="1100" i="1" dirty="0">
              <a:solidFill>
                <a:srgbClr val="4C5064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1904363294"/>
              </p:ext>
            </p:extLst>
          </p:nvPr>
        </p:nvGraphicFramePr>
        <p:xfrm>
          <a:off x="7165706" y="1748248"/>
          <a:ext cx="4812936" cy="4628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6045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직선 연결선 68"/>
          <p:cNvCxnSpPr>
            <a:cxnSpLocks/>
          </p:cNvCxnSpPr>
          <p:nvPr/>
        </p:nvCxnSpPr>
        <p:spPr>
          <a:xfrm flipH="1">
            <a:off x="2605832" y="2158077"/>
            <a:ext cx="35469" cy="43981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5" name="자유형 44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i="1" dirty="0">
                <a:solidFill>
                  <a:srgbClr val="4C5064"/>
                </a:solidFill>
                <a:cs typeface="Aharoni" panose="02010803020104030203" pitchFamily="2" charset="-79"/>
              </a:rPr>
              <a:t>종합 설계 개요</a:t>
            </a:r>
            <a:endParaRPr lang="en-US" altLang="ko-KR" sz="40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662802" y="1339144"/>
            <a:ext cx="81464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3A3A3A"/>
                </a:solidFill>
                <a:latin typeface="+mn-ea"/>
              </a:rPr>
              <a:t>연구 개발 배경</a:t>
            </a: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해외여행에서 캐리어 도난이 빈번하게 일어남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가방이 바뀌거나 공항 환승 과정에서 잘못된 행선지로 배송되는 경우가 적지 않음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무거운 캐리어를 수동적으로 끌고 가는 불편함이 있음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F86B7FAF-FE05-4433-8B60-9A0989E8CB38}"/>
              </a:ext>
            </a:extLst>
          </p:cNvPr>
          <p:cNvSpPr/>
          <p:nvPr/>
        </p:nvSpPr>
        <p:spPr>
          <a:xfrm>
            <a:off x="3662802" y="4994075"/>
            <a:ext cx="81464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3A3A3A"/>
                </a:solidFill>
                <a:latin typeface="+mn-ea"/>
              </a:rPr>
              <a:t>기대 효과</a:t>
            </a: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여행에 있어서 가장 중요한 짐에 대한 여행객들의 불안감을 줄이고 조금이나마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  편리함을 제공하고자 한다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53" name="object 20"/>
          <p:cNvSpPr txBox="1"/>
          <p:nvPr/>
        </p:nvSpPr>
        <p:spPr>
          <a:xfrm>
            <a:off x="3662802" y="3070750"/>
            <a:ext cx="7987634" cy="17568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88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600" b="1" spc="-5" dirty="0" err="1">
                <a:solidFill>
                  <a:srgbClr val="393939"/>
                </a:solidFill>
                <a:latin typeface="Malgun Gothic"/>
                <a:cs typeface="Malgun Gothic"/>
              </a:rPr>
              <a:t>연구</a:t>
            </a:r>
            <a:r>
              <a:rPr sz="1600" b="1" spc="-5" dirty="0">
                <a:solidFill>
                  <a:srgbClr val="393939"/>
                </a:solidFill>
                <a:latin typeface="Malgun Gothic"/>
                <a:cs typeface="Malgun Gothic"/>
              </a:rPr>
              <a:t> 개발</a:t>
            </a:r>
            <a:r>
              <a:rPr sz="1600" b="1" spc="5" dirty="0">
                <a:solidFill>
                  <a:srgbClr val="393939"/>
                </a:solidFill>
                <a:latin typeface="Malgun Gothic"/>
                <a:cs typeface="Malgun Gothic"/>
              </a:rPr>
              <a:t> </a:t>
            </a:r>
            <a:r>
              <a:rPr sz="1600" b="1" spc="-5" dirty="0">
                <a:solidFill>
                  <a:srgbClr val="393939"/>
                </a:solidFill>
                <a:latin typeface="Malgun Gothic"/>
                <a:cs typeface="Malgun Gothic"/>
              </a:rPr>
              <a:t>목표</a:t>
            </a:r>
            <a:endParaRPr sz="1600" dirty="0">
              <a:latin typeface="Malgun Gothic"/>
              <a:cs typeface="Malgun Gothic"/>
            </a:endParaRPr>
          </a:p>
          <a:p>
            <a:pPr marL="454659" lvl="1" indent="-157480">
              <a:lnSpc>
                <a:spcPct val="100000"/>
              </a:lnSpc>
              <a:spcBef>
                <a:spcPts val="960"/>
              </a:spcBef>
              <a:buChar char="-"/>
              <a:tabLst>
                <a:tab pos="454659" algn="l"/>
              </a:tabLst>
            </a:pPr>
            <a:r>
              <a:rPr sz="1600" spc="-5" dirty="0">
                <a:solidFill>
                  <a:srgbClr val="7E7E7E"/>
                </a:solidFill>
                <a:latin typeface="Malgun Gothic"/>
                <a:cs typeface="Malgun Gothic"/>
              </a:rPr>
              <a:t>여행자에게 편리한 기능을 제공하는 다기능 캐리어를 개발하고자</a:t>
            </a:r>
            <a:r>
              <a:rPr sz="1600" spc="90" dirty="0">
                <a:solidFill>
                  <a:srgbClr val="7E7E7E"/>
                </a:solidFill>
                <a:latin typeface="Malgun Gothic"/>
                <a:cs typeface="Malgun Gothic"/>
              </a:rPr>
              <a:t> </a:t>
            </a:r>
            <a:r>
              <a:rPr sz="1600" spc="-5" dirty="0">
                <a:solidFill>
                  <a:srgbClr val="7E7E7E"/>
                </a:solidFill>
                <a:latin typeface="Malgun Gothic"/>
                <a:cs typeface="Malgun Gothic"/>
              </a:rPr>
              <a:t>함</a:t>
            </a:r>
            <a:endParaRPr sz="1600" dirty="0">
              <a:latin typeface="Malgun Gothic"/>
              <a:cs typeface="Malgun Gothic"/>
            </a:endParaRPr>
          </a:p>
          <a:p>
            <a:pPr marL="454659" lvl="1" indent="-157480">
              <a:lnSpc>
                <a:spcPct val="100000"/>
              </a:lnSpc>
              <a:spcBef>
                <a:spcPts val="960"/>
              </a:spcBef>
              <a:buClr>
                <a:srgbClr val="7E7E7E"/>
              </a:buClr>
              <a:buChar char="-"/>
              <a:tabLst>
                <a:tab pos="454659" algn="l"/>
                <a:tab pos="1481455" algn="l"/>
              </a:tabLst>
            </a:pPr>
            <a:r>
              <a:rPr sz="1600" b="1" spc="-5" dirty="0">
                <a:solidFill>
                  <a:srgbClr val="C00000"/>
                </a:solidFill>
                <a:latin typeface="Malgun Gothic"/>
                <a:cs typeface="Malgun Gothic"/>
              </a:rPr>
              <a:t>핵심</a:t>
            </a:r>
            <a:r>
              <a:rPr sz="1600" b="1" dirty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sz="1600" b="1" spc="-5" dirty="0">
                <a:solidFill>
                  <a:srgbClr val="C00000"/>
                </a:solidFill>
                <a:latin typeface="Malgun Gothic"/>
                <a:cs typeface="Malgun Gothic"/>
              </a:rPr>
              <a:t>기술</a:t>
            </a:r>
            <a:r>
              <a:rPr sz="1600" spc="-5" dirty="0">
                <a:solidFill>
                  <a:srgbClr val="404040"/>
                </a:solidFill>
                <a:latin typeface="Malgun Gothic"/>
                <a:cs typeface="Malgun Gothic"/>
              </a:rPr>
              <a:t>	</a:t>
            </a:r>
            <a:r>
              <a:rPr sz="16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cs typeface="Malgun Gothic"/>
              </a:rPr>
              <a:t>① 여행자의 편의를 위한</a:t>
            </a:r>
            <a:r>
              <a:rPr sz="1600" spc="25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sz="16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cs typeface="Malgun Gothic"/>
              </a:rPr>
              <a:t>Auto-Follow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cs typeface="Malgun Gothic"/>
            </a:endParaRPr>
          </a:p>
          <a:p>
            <a:pPr marL="14986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cs typeface="Malgun Gothic"/>
              </a:rPr>
              <a:t>② </a:t>
            </a:r>
            <a:r>
              <a:rPr lang="ko-KR" altLang="en-US" sz="1600" spc="-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cs typeface="Malgun Gothic"/>
              </a:rPr>
              <a:t>알림을 통한 </a:t>
            </a:r>
            <a:r>
              <a:rPr sz="1600" spc="-5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cs typeface="Malgun Gothic"/>
              </a:rPr>
              <a:t>캐리어</a:t>
            </a:r>
            <a:r>
              <a:rPr sz="1600" spc="-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spc="-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cs typeface="Malgun Gothic"/>
              </a:rPr>
              <a:t>도난 </a:t>
            </a:r>
            <a:r>
              <a:rPr lang="ko-KR" altLang="en-US" sz="16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cs typeface="Malgun Gothic"/>
              </a:rPr>
              <a:t>방지 기능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cs typeface="Malgun Gothic"/>
            </a:endParaRPr>
          </a:p>
          <a:p>
            <a:pPr marL="1511935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cs typeface="Malgun Gothic"/>
              </a:rPr>
              <a:t>③ </a:t>
            </a:r>
            <a:r>
              <a:rPr lang="ko-KR" altLang="en-US" sz="1600" spc="-5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cs typeface="Malgun Gothic"/>
              </a:rPr>
              <a:t>어플</a:t>
            </a:r>
            <a:r>
              <a:rPr sz="1600" spc="-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cs typeface="Malgun Gothic"/>
              </a:rPr>
              <a:t>을 </a:t>
            </a:r>
            <a:r>
              <a:rPr sz="16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cs typeface="Malgun Gothic"/>
              </a:rPr>
              <a:t>이용한 </a:t>
            </a:r>
            <a:r>
              <a:rPr sz="1600" spc="-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cs typeface="Malgun Gothic"/>
              </a:rPr>
              <a:t>잠금</a:t>
            </a:r>
            <a:r>
              <a:rPr sz="16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sz="1600" spc="-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cs typeface="Malgun Gothic"/>
              </a:rPr>
              <a:t>장치기능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cs typeface="Malgun Gothic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0" name="타원 69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</a:t>
            </a:r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</a:t>
            </a:r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4658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i="1" dirty="0">
                <a:solidFill>
                  <a:srgbClr val="4C5064"/>
                </a:solidFill>
                <a:cs typeface="Aharoni" panose="02010803020104030203" pitchFamily="2" charset="-79"/>
              </a:rPr>
              <a:t>업무 분담</a:t>
            </a:r>
            <a:endParaRPr lang="en-US" altLang="ko-KR" sz="40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19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3E78A016-DCED-48BA-B5F9-6BCC7F889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237399"/>
              </p:ext>
            </p:extLst>
          </p:nvPr>
        </p:nvGraphicFramePr>
        <p:xfrm>
          <a:off x="3357800" y="1695892"/>
          <a:ext cx="8060477" cy="407612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{91EBBBCC-DAD2-459C-BE2E-F6DE35CF9A28}</a:tableStyleId>
              </a:tblPr>
              <a:tblGrid>
                <a:gridCol w="1278993">
                  <a:extLst>
                    <a:ext uri="{9D8B030D-6E8A-4147-A177-3AD203B41FA5}">
                      <a16:colId xmlns:a16="http://schemas.microsoft.com/office/drawing/2014/main" xmlns="" val="2188621689"/>
                    </a:ext>
                  </a:extLst>
                </a:gridCol>
                <a:gridCol w="2459576">
                  <a:extLst>
                    <a:ext uri="{9D8B030D-6E8A-4147-A177-3AD203B41FA5}">
                      <a16:colId xmlns:a16="http://schemas.microsoft.com/office/drawing/2014/main" xmlns="" val="3987213786"/>
                    </a:ext>
                  </a:extLst>
                </a:gridCol>
                <a:gridCol w="18366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852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814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C9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정해인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C9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서광석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C9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정구철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C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5615148"/>
                  </a:ext>
                </a:extLst>
              </a:tr>
              <a:tr h="777229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자료수집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C9D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관련사례 조사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사용자와 캐리어간 거리계산 방법 조사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개발 환경 조사</a:t>
                      </a:r>
                      <a:endParaRPr lang="en-US" altLang="ko-KR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81923159"/>
                  </a:ext>
                </a:extLst>
              </a:tr>
              <a:tr h="777229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C9D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캐리어</a:t>
                      </a:r>
                      <a:r>
                        <a:rPr lang="en-US" altLang="ko-KR" sz="1400" dirty="0"/>
                        <a:t>(Uno) </a:t>
                      </a:r>
                      <a:r>
                        <a:rPr lang="ko-KR" altLang="en-US" sz="1400" dirty="0"/>
                        <a:t>구성도 작성 및 모듈 설계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적외선 및 블루투스 신호 통신</a:t>
                      </a:r>
                      <a:r>
                        <a:rPr lang="en-US" altLang="ko-KR" sz="1400" dirty="0"/>
                        <a:t>(Uno) </a:t>
                      </a:r>
                      <a:r>
                        <a:rPr lang="ko-KR" altLang="en-US" sz="1400" dirty="0"/>
                        <a:t>및 거리 계산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신호에 따른 처리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(Mini) </a:t>
                      </a:r>
                      <a:r>
                        <a:rPr lang="ko-KR" altLang="en-US" sz="1400" dirty="0"/>
                        <a:t>모듈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10221123"/>
                  </a:ext>
                </a:extLst>
              </a:tr>
              <a:tr h="777229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C9D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신호를 수신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적외선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블루투스를 통한 자율주행</a:t>
                      </a:r>
                      <a:endParaRPr lang="en-US" altLang="ko-KR" sz="1400" dirty="0"/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dirty="0"/>
                        <a:t>사용자 입력에 대한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(Mini) </a:t>
                      </a:r>
                      <a:r>
                        <a:rPr lang="ko-KR" altLang="en-US" sz="1400" dirty="0"/>
                        <a:t>블루투스 및 적외선 송신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931390531"/>
                  </a:ext>
                </a:extLst>
              </a:tr>
              <a:tr h="581478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C9D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 err="1"/>
                        <a:t>유니트</a:t>
                      </a:r>
                      <a:r>
                        <a:rPr lang="ko-KR" altLang="en-US" sz="1400" dirty="0"/>
                        <a:t> 테스트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통합테스트</a:t>
                      </a:r>
                      <a:r>
                        <a:rPr lang="en-US" altLang="ko-KR" sz="1400" dirty="0"/>
                        <a:t> / </a:t>
                      </a:r>
                      <a:r>
                        <a:rPr lang="ko-KR" altLang="en-US" sz="1400" dirty="0"/>
                        <a:t>유지보수</a:t>
                      </a:r>
                      <a:endParaRPr lang="en-US" altLang="ko-KR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00079758"/>
                  </a:ext>
                </a:extLst>
              </a:tr>
              <a:tr h="581478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기타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C9D3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발표자료 제작 및 문서화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발표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비용 처리 및 스케줄관리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35776706"/>
                  </a:ext>
                </a:extLst>
              </a:tr>
            </a:tbl>
          </a:graphicData>
        </a:graphic>
      </p:graphicFrame>
      <p:cxnSp>
        <p:nvCxnSpPr>
          <p:cNvPr id="26" name="직선 연결선 25"/>
          <p:cNvCxnSpPr>
            <a:cxnSpLocks/>
          </p:cNvCxnSpPr>
          <p:nvPr/>
        </p:nvCxnSpPr>
        <p:spPr>
          <a:xfrm flipH="1">
            <a:off x="2605832" y="2158077"/>
            <a:ext cx="35469" cy="43981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29" name="자유형 28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sp>
        <p:nvSpPr>
          <p:cNvPr id="28" name="타원 27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</a:t>
            </a:r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</a:t>
            </a:r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3382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i="1" dirty="0">
                <a:solidFill>
                  <a:srgbClr val="4C5064"/>
                </a:solidFill>
                <a:cs typeface="Aharoni" panose="02010803020104030203" pitchFamily="2" charset="-79"/>
              </a:rPr>
              <a:t>종합 설계 수행 일정</a:t>
            </a:r>
            <a:endParaRPr lang="en-US" altLang="ko-KR" sz="40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pic>
        <p:nvPicPr>
          <p:cNvPr id="50" name="내용 개체 틀 7">
            <a:extLst>
              <a:ext uri="{FF2B5EF4-FFF2-40B4-BE49-F238E27FC236}">
                <a16:creationId xmlns:a16="http://schemas.microsoft.com/office/drawing/2014/main" xmlns="" id="{5B0402F3-33C8-49AB-8B04-54DBF1BFE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32" y="2092762"/>
            <a:ext cx="7965817" cy="4076123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3662802" y="1339144"/>
            <a:ext cx="8146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3A3A3A"/>
                </a:solidFill>
                <a:latin typeface="+mn-ea"/>
              </a:rPr>
              <a:t>종합 설계 수행</a:t>
            </a: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20</a:t>
            </a:r>
            <a:endParaRPr lang="ko-KR" altLang="en-US" dirty="0"/>
          </a:p>
        </p:txBody>
      </p:sp>
      <p:cxnSp>
        <p:nvCxnSpPr>
          <p:cNvPr id="38" name="직선 연결선 37"/>
          <p:cNvCxnSpPr>
            <a:cxnSpLocks/>
          </p:cNvCxnSpPr>
          <p:nvPr/>
        </p:nvCxnSpPr>
        <p:spPr>
          <a:xfrm flipH="1">
            <a:off x="2605832" y="2158077"/>
            <a:ext cx="35469" cy="43981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40" name="자유형 39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sp>
        <p:nvSpPr>
          <p:cNvPr id="28" name="타원 27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</a:t>
            </a:r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</a:t>
            </a:r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12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i="1" dirty="0">
                <a:solidFill>
                  <a:srgbClr val="4C5064"/>
                </a:solidFill>
                <a:cs typeface="Aharoni" panose="02010803020104030203" pitchFamily="2" charset="-79"/>
              </a:rPr>
              <a:t>GitHub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662802" y="1247584"/>
            <a:ext cx="814647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https://github.com/ktjr4596/kpu_carrier.git</a:t>
            </a:r>
            <a:endParaRPr lang="en-US" altLang="ko-KR" b="1" dirty="0">
              <a:solidFill>
                <a:srgbClr val="3A3A3A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21</a:t>
            </a:r>
            <a:endParaRPr lang="ko-KR" altLang="en-US" dirty="0"/>
          </a:p>
        </p:txBody>
      </p:sp>
      <p:pic>
        <p:nvPicPr>
          <p:cNvPr id="2" name="Picture 2" descr="C:\Users\ㄴㅐ문서\Desktop\dddd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369" y="1826220"/>
            <a:ext cx="8321911" cy="335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연결선 28"/>
          <p:cNvCxnSpPr>
            <a:cxnSpLocks/>
          </p:cNvCxnSpPr>
          <p:nvPr/>
        </p:nvCxnSpPr>
        <p:spPr>
          <a:xfrm flipH="1">
            <a:off x="2605832" y="2158077"/>
            <a:ext cx="35469" cy="43981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31" name="자유형 30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549179"/>
              </p:ext>
            </p:extLst>
          </p:nvPr>
        </p:nvGraphicFramePr>
        <p:xfrm>
          <a:off x="4128623" y="5540502"/>
          <a:ext cx="6712470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37490">
                  <a:extLst>
                    <a:ext uri="{9D8B030D-6E8A-4147-A177-3AD203B41FA5}">
                      <a16:colId xmlns:a16="http://schemas.microsoft.com/office/drawing/2014/main" xmlns="" val="2266105434"/>
                    </a:ext>
                  </a:extLst>
                </a:gridCol>
                <a:gridCol w="2237490">
                  <a:extLst>
                    <a:ext uri="{9D8B030D-6E8A-4147-A177-3AD203B41FA5}">
                      <a16:colId xmlns:a16="http://schemas.microsoft.com/office/drawing/2014/main" xmlns="" val="3005158273"/>
                    </a:ext>
                  </a:extLst>
                </a:gridCol>
                <a:gridCol w="2237490">
                  <a:extLst>
                    <a:ext uri="{9D8B030D-6E8A-4147-A177-3AD203B41FA5}">
                      <a16:colId xmlns:a16="http://schemas.microsoft.com/office/drawing/2014/main" xmlns="" val="2235843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정해인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서광석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정구철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8266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JHI93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ktjr4596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+mn-ea"/>
                          <a:ea typeface="+mn-ea"/>
                        </a:rPr>
                        <a:t>kuchul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6801798"/>
                  </a:ext>
                </a:extLst>
              </a:tr>
            </a:tbl>
          </a:graphicData>
        </a:graphic>
      </p:graphicFrame>
      <p:sp>
        <p:nvSpPr>
          <p:cNvPr id="45" name="타원 44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</a:t>
            </a:r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</a:t>
            </a:r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83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i="1" dirty="0">
                <a:solidFill>
                  <a:srgbClr val="4C5064"/>
                </a:solidFill>
                <a:cs typeface="Aharoni" panose="02010803020104030203" pitchFamily="2" charset="-79"/>
              </a:rPr>
              <a:t>필요 기술 및 참고문헌</a:t>
            </a:r>
            <a:endParaRPr lang="en-US" altLang="ko-KR" sz="40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62802" y="1476829"/>
            <a:ext cx="814647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3A3A3A"/>
                </a:solidFill>
                <a:latin typeface="+mn-ea"/>
              </a:rPr>
              <a:t>참고 문헌</a:t>
            </a: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3A3A3A"/>
                </a:solidFill>
                <a:latin typeface="+mn-ea"/>
              </a:rPr>
              <a:t>- </a:t>
            </a:r>
            <a:r>
              <a:rPr lang="ko-KR" altLang="en-US" sz="1600" b="1" dirty="0">
                <a:solidFill>
                  <a:srgbClr val="3A3A3A"/>
                </a:solidFill>
                <a:latin typeface="+mn-ea"/>
              </a:rPr>
              <a:t>관련 사례</a:t>
            </a: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3A3A3A"/>
                </a:solidFill>
                <a:latin typeface="+mn-ea"/>
                <a:hlinkClick r:id="rId2"/>
              </a:rPr>
              <a:t>http://www.digitalfashion.co.kr/ai-suitcase</a:t>
            </a: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3A3A3A"/>
                </a:solidFill>
                <a:latin typeface="+mn-ea"/>
              </a:rPr>
              <a:t>- </a:t>
            </a:r>
            <a:r>
              <a:rPr lang="ko-KR" altLang="en-US" sz="1600" b="1" dirty="0">
                <a:solidFill>
                  <a:srgbClr val="3A3A3A"/>
                </a:solidFill>
                <a:latin typeface="+mn-ea"/>
              </a:rPr>
              <a:t>블루투스 신호를 이용한 거리 계산</a:t>
            </a: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3A3A3A"/>
                </a:solidFill>
                <a:latin typeface="+mn-ea"/>
                <a:hlinkClick r:id="rId3"/>
              </a:rPr>
              <a:t>http://hakyongkim.net/RTLS/triangulation.pdf</a:t>
            </a: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3A3A3A"/>
                </a:solidFill>
                <a:latin typeface="+mn-ea"/>
              </a:rPr>
              <a:t>- </a:t>
            </a:r>
            <a:r>
              <a:rPr lang="ko-KR" altLang="en-US" sz="1600" b="1" dirty="0" err="1">
                <a:solidFill>
                  <a:srgbClr val="3A3A3A"/>
                </a:solidFill>
                <a:latin typeface="+mn-ea"/>
              </a:rPr>
              <a:t>아두이노</a:t>
            </a:r>
            <a:r>
              <a:rPr lang="ko-KR" altLang="en-US" sz="1600" b="1" dirty="0">
                <a:solidFill>
                  <a:srgbClr val="3A3A3A"/>
                </a:solidFill>
                <a:latin typeface="+mn-ea"/>
              </a:rPr>
              <a:t> 사용법</a:t>
            </a:r>
            <a:r>
              <a:rPr lang="en-US" altLang="ko-KR" sz="1600" b="1" dirty="0">
                <a:solidFill>
                  <a:srgbClr val="3A3A3A"/>
                </a:solidFill>
                <a:latin typeface="+mn-ea"/>
              </a:rPr>
              <a:t>               https://www.youtube.com/watch?v=3e6GMI4Szwk&amp;list=PLf8roV9OYDiHCOrnXIlbrzbeQ0pJsaH8v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3A3A3A"/>
                </a:solidFill>
                <a:latin typeface="+mn-ea"/>
              </a:rPr>
              <a:t>    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22</a:t>
            </a:r>
            <a:endParaRPr lang="ko-KR" altLang="en-US" dirty="0"/>
          </a:p>
        </p:txBody>
      </p:sp>
      <p:cxnSp>
        <p:nvCxnSpPr>
          <p:cNvPr id="29" name="직선 연결선 28"/>
          <p:cNvCxnSpPr>
            <a:cxnSpLocks/>
          </p:cNvCxnSpPr>
          <p:nvPr/>
        </p:nvCxnSpPr>
        <p:spPr>
          <a:xfrm flipH="1">
            <a:off x="2605832" y="2158077"/>
            <a:ext cx="35469" cy="43981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31" name="자유형 30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sp>
        <p:nvSpPr>
          <p:cNvPr id="27" name="타원 26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</a:t>
            </a:r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</a:t>
            </a:r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0083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시연 영상</a:t>
            </a:r>
            <a:endParaRPr lang="en-US" altLang="ko-KR" sz="40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23</a:t>
            </a:r>
            <a:endParaRPr lang="ko-KR" altLang="en-US" dirty="0"/>
          </a:p>
        </p:txBody>
      </p:sp>
      <p:cxnSp>
        <p:nvCxnSpPr>
          <p:cNvPr id="29" name="직선 연결선 28"/>
          <p:cNvCxnSpPr>
            <a:cxnSpLocks/>
          </p:cNvCxnSpPr>
          <p:nvPr/>
        </p:nvCxnSpPr>
        <p:spPr>
          <a:xfrm flipH="1">
            <a:off x="2605832" y="2158077"/>
            <a:ext cx="35469" cy="43981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31" name="자유형 30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pic>
        <p:nvPicPr>
          <p:cNvPr id="2" name="IMG_459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3283835" y="1391928"/>
            <a:ext cx="8134350" cy="457200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</a:t>
            </a:r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</a:t>
            </a:r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2428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xmlns="" id="{ADD298A3-4B0B-4E17-8707-08821C221E46}"/>
              </a:ext>
            </a:extLst>
          </p:cNvPr>
          <p:cNvSpPr>
            <a:spLocks noChangeAspect="1"/>
          </p:cNvSpPr>
          <p:nvPr/>
        </p:nvSpPr>
        <p:spPr>
          <a:xfrm>
            <a:off x="3699029" y="917244"/>
            <a:ext cx="4793942" cy="4794156"/>
          </a:xfrm>
          <a:prstGeom prst="ellipse">
            <a:avLst/>
          </a:prstGeom>
          <a:solidFill>
            <a:srgbClr val="41C9D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95828CD-727E-482E-9ADE-894BAC4B8277}"/>
              </a:ext>
            </a:extLst>
          </p:cNvPr>
          <p:cNvSpPr txBox="1"/>
          <p:nvPr/>
        </p:nvSpPr>
        <p:spPr>
          <a:xfrm>
            <a:off x="4463433" y="1790828"/>
            <a:ext cx="40295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</a:rPr>
              <a:t>THANK </a:t>
            </a:r>
          </a:p>
          <a:p>
            <a:r>
              <a:rPr lang="en-US" altLang="ko-KR" sz="4800" dirty="0">
                <a:solidFill>
                  <a:schemeClr val="bg1"/>
                </a:solidFill>
              </a:rPr>
              <a:t>YOU</a:t>
            </a:r>
          </a:p>
          <a:p>
            <a:r>
              <a:rPr lang="en-US" altLang="ko-KR" sz="4800" dirty="0">
                <a:solidFill>
                  <a:schemeClr val="tx2"/>
                </a:solidFill>
              </a:rPr>
              <a:t>FOR</a:t>
            </a:r>
          </a:p>
          <a:p>
            <a:r>
              <a:rPr lang="en-US" altLang="ko-KR" sz="4800" dirty="0">
                <a:solidFill>
                  <a:srgbClr val="FFC000"/>
                </a:solidFill>
              </a:rPr>
              <a:t>WATCHING</a:t>
            </a:r>
            <a:endParaRPr lang="ko-KR" altLang="en-US" sz="4800" dirty="0">
              <a:solidFill>
                <a:srgbClr val="FFC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57CA44B6-A596-43D7-9FFB-DC210FAC43AD}"/>
              </a:ext>
            </a:extLst>
          </p:cNvPr>
          <p:cNvSpPr>
            <a:spLocks noChangeAspect="1"/>
          </p:cNvSpPr>
          <p:nvPr/>
        </p:nvSpPr>
        <p:spPr>
          <a:xfrm>
            <a:off x="8492971" y="1372512"/>
            <a:ext cx="835200" cy="8366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1A628F2B-7191-4C98-B08D-32C39D19435E}"/>
              </a:ext>
            </a:extLst>
          </p:cNvPr>
          <p:cNvSpPr>
            <a:spLocks noChangeAspect="1"/>
          </p:cNvSpPr>
          <p:nvPr/>
        </p:nvSpPr>
        <p:spPr>
          <a:xfrm>
            <a:off x="7512600" y="5258770"/>
            <a:ext cx="1098000" cy="10975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33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>
            <a:cxnSpLocks/>
          </p:cNvCxnSpPr>
          <p:nvPr/>
        </p:nvCxnSpPr>
        <p:spPr>
          <a:xfrm flipH="1">
            <a:off x="2605832" y="2158077"/>
            <a:ext cx="35469" cy="43981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662802" y="1271855"/>
            <a:ext cx="844511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3A3A3A"/>
                </a:solidFill>
                <a:latin typeface="+mn-ea"/>
              </a:rPr>
              <a:t>관련 사례</a:t>
            </a:r>
            <a:endParaRPr lang="en-US" altLang="ko-KR" sz="10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i="1" dirty="0">
                <a:solidFill>
                  <a:srgbClr val="4C5064"/>
                </a:solidFill>
                <a:cs typeface="Aharoni" panose="02010803020104030203" pitchFamily="2" charset="-79"/>
              </a:rPr>
              <a:t>관련 연구 및 사례</a:t>
            </a:r>
            <a:endParaRPr lang="en-US" altLang="ko-KR" sz="40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1650"/>
              </p:ext>
            </p:extLst>
          </p:nvPr>
        </p:nvGraphicFramePr>
        <p:xfrm>
          <a:off x="4089788" y="2173214"/>
          <a:ext cx="7660779" cy="3739564"/>
        </p:xfrm>
        <a:graphic>
          <a:graphicData uri="http://schemas.openxmlformats.org/drawingml/2006/table">
            <a:tbl>
              <a:tblPr/>
              <a:tblGrid>
                <a:gridCol w="1601776">
                  <a:extLst>
                    <a:ext uri="{9D8B030D-6E8A-4147-A177-3AD203B41FA5}">
                      <a16:colId xmlns:a16="http://schemas.microsoft.com/office/drawing/2014/main" xmlns="" val="772025163"/>
                    </a:ext>
                  </a:extLst>
                </a:gridCol>
                <a:gridCol w="1856727">
                  <a:extLst>
                    <a:ext uri="{9D8B030D-6E8A-4147-A177-3AD203B41FA5}">
                      <a16:colId xmlns:a16="http://schemas.microsoft.com/office/drawing/2014/main" xmlns="" val="1054896610"/>
                    </a:ext>
                  </a:extLst>
                </a:gridCol>
                <a:gridCol w="4202276">
                  <a:extLst>
                    <a:ext uri="{9D8B030D-6E8A-4147-A177-3AD203B41FA5}">
                      <a16:colId xmlns:a16="http://schemas.microsoft.com/office/drawing/2014/main" xmlns="" val="3873574034"/>
                    </a:ext>
                  </a:extLst>
                </a:gridCol>
              </a:tblGrid>
              <a:tr h="64754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블루 스마트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캐리어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BCD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10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kern="10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블루투스를 통해 스마트폰과 캐리어를 연결하여    </a:t>
                      </a:r>
                      <a:endParaRPr lang="en-US" altLang="ko-KR" sz="1400" kern="10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10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400" kern="10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위치 추적과 잠금 및 잠금 해제</a:t>
                      </a:r>
                      <a:endParaRPr lang="en-US" altLang="ko-KR" sz="1400" kern="10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0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kern="10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캐리어 수하물의 무게 측정</a:t>
                      </a:r>
                      <a:endParaRPr lang="en-US" altLang="ko-KR" sz="1400" kern="10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20168627"/>
                  </a:ext>
                </a:extLst>
              </a:tr>
              <a:tr h="4616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400" b="1" i="0" kern="10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차이점 </a:t>
                      </a:r>
                      <a:r>
                        <a:rPr lang="en-US" altLang="ko-KR" sz="1400" b="1" i="0" kern="10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400" b="1" i="0" kern="10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Auto-Following </a:t>
                      </a:r>
                      <a:r>
                        <a:rPr lang="ko-KR" altLang="en-US" sz="1400" b="1" i="0" kern="10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기능이 없음</a:t>
                      </a:r>
                      <a:endParaRPr lang="en-US" altLang="ko-KR" sz="1400" b="1" i="0" kern="10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i="0" kern="10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          </a:t>
                      </a:r>
                      <a:r>
                        <a:rPr lang="ko-KR" altLang="en-US" sz="1400" b="1" i="0" kern="10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도난 방지 알림 기능이 없음</a:t>
                      </a:r>
                      <a:endParaRPr lang="en-US" altLang="ko-KR" sz="1400" b="1" i="0" kern="10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47655498"/>
                  </a:ext>
                </a:extLst>
              </a:tr>
              <a:tr h="45977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안디아모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IQ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BCD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10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kern="10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사용자로부터 멀어지거나 가까워지면 사용자에게</a:t>
                      </a:r>
                      <a:endParaRPr lang="en-US" altLang="ko-KR" sz="1400" kern="10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10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400" kern="10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문자 메시지를 보냄으로써 도난 방지</a:t>
                      </a:r>
                      <a:endParaRPr lang="ko-KR" altLang="en-US" sz="1400" kern="10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7618658"/>
                  </a:ext>
                </a:extLst>
              </a:tr>
              <a:tr h="5665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kern="10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차이점 </a:t>
                      </a:r>
                      <a:r>
                        <a:rPr lang="en-US" altLang="ko-KR" sz="1400" b="1" i="0" kern="10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:</a:t>
                      </a:r>
                      <a:r>
                        <a:rPr lang="en-US" altLang="ko-KR" sz="1400" b="1" i="0" kern="10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 Auto-Following </a:t>
                      </a:r>
                      <a:r>
                        <a:rPr lang="ko-KR" altLang="en-US" sz="1400" b="1" i="0" kern="10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기능이 없음</a:t>
                      </a:r>
                      <a:endParaRPr lang="en-US" altLang="ko-KR" sz="1400" b="1" i="0" kern="10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0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           </a:t>
                      </a:r>
                      <a:r>
                        <a:rPr lang="ko-KR" altLang="en-US" sz="1400" b="1" i="0" kern="10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잠금 장치 기능이 없음</a:t>
                      </a:r>
                      <a:endParaRPr lang="en-US" altLang="ko-KR" sz="1400" b="1" i="0" kern="10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67516849"/>
                  </a:ext>
                </a:extLst>
              </a:tr>
              <a:tr h="46939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짐꾼 로봇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지타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BCD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짐은 최대 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18kg 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실을 수 있음</a:t>
                      </a:r>
                      <a:endParaRPr lang="en-US" altLang="ko-KR" sz="140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marL="285750" marR="0" indent="-28575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초음파 센서로 약 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20Hz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이상의 높은 주파수의 소리를 보낸 후 방사되어 되돌아오는 시차를 측정해서 거리를 측정</a:t>
                      </a:r>
                      <a:endParaRPr lang="en-US" altLang="ko-KR" sz="140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marL="285750" marR="0" indent="-28575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Auto-Follow</a:t>
                      </a:r>
                      <a:r>
                        <a:rPr lang="en-US" altLang="ko-KR" sz="1400" kern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ing(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자율 주행</a:t>
                      </a:r>
                      <a:r>
                        <a:rPr lang="en-US" altLang="ko-KR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kern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기능 있음</a:t>
                      </a:r>
                      <a:endParaRPr lang="ko-KR" altLang="en-US" sz="1400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01771537"/>
                  </a:ext>
                </a:extLst>
              </a:tr>
              <a:tr h="4693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kern="10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차이점 </a:t>
                      </a:r>
                      <a:r>
                        <a:rPr lang="en-US" altLang="ko-KR" sz="1400" b="1" i="0" kern="10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:</a:t>
                      </a:r>
                      <a:r>
                        <a:rPr lang="en-US" altLang="ko-KR" sz="1400" b="1" i="0" kern="10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400" b="1" i="0" kern="10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위치 파악 및 도난 방지 기능이 없음</a:t>
                      </a:r>
                      <a:endParaRPr lang="en-US" altLang="ko-KR" sz="1400" b="1" i="0" kern="100" spc="0" baseline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60186213"/>
                  </a:ext>
                </a:extLst>
              </a:tr>
            </a:tbl>
          </a:graphicData>
        </a:graphic>
      </p:graphicFrame>
      <p:pic>
        <p:nvPicPr>
          <p:cNvPr id="38" name="_x329442392" descr="EMB0000515c4ca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392" y="2207605"/>
            <a:ext cx="1735228" cy="107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_x329442632" descr="EMB0000515c4cb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902" y="3344116"/>
            <a:ext cx="1735228" cy="97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82" y="4423280"/>
            <a:ext cx="1771634" cy="140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90E855F-E51E-4BB4-B2CD-75F700A9E2C1}"/>
              </a:ext>
            </a:extLst>
          </p:cNvPr>
          <p:cNvSpPr txBox="1"/>
          <p:nvPr/>
        </p:nvSpPr>
        <p:spPr>
          <a:xfrm>
            <a:off x="4089788" y="6103416"/>
            <a:ext cx="765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D22A41D-61A5-41AD-9411-2EF9A7B1E874}"/>
              </a:ext>
            </a:extLst>
          </p:cNvPr>
          <p:cNvSpPr txBox="1"/>
          <p:nvPr/>
        </p:nvSpPr>
        <p:spPr>
          <a:xfrm>
            <a:off x="4089788" y="6103416"/>
            <a:ext cx="766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→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Auto-Following </a:t>
            </a:r>
            <a:r>
              <a:rPr lang="ko-KR" altLang="en-US" b="1" dirty="0">
                <a:solidFill>
                  <a:srgbClr val="C00000"/>
                </a:solidFill>
              </a:rPr>
              <a:t>및 편의를 위한 기능을 통합하고자 함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05" name="그룹 104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106" name="자유형 105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7" name="자유형 106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자유형 107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직사각형 108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sp>
        <p:nvSpPr>
          <p:cNvPr id="60" name="타원 59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</a:t>
            </a:r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</a:t>
            </a:r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7710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시스템 수행 시나리오</a:t>
            </a:r>
            <a:endParaRPr lang="en-US" altLang="ko-KR" sz="40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40" name="Picture 6" descr="C:\Users\ㄴㅐ문서\Desktop\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160" y="3149677"/>
            <a:ext cx="2056512" cy="163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7" descr="C:\Users\ㄴㅐ문서\Desktop\12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047" y="2654518"/>
            <a:ext cx="1464765" cy="20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201" y="2987873"/>
            <a:ext cx="3547755" cy="1792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9" name="직선 연결선 58"/>
          <p:cNvCxnSpPr/>
          <p:nvPr/>
        </p:nvCxnSpPr>
        <p:spPr>
          <a:xfrm>
            <a:off x="10389672" y="3751502"/>
            <a:ext cx="980912" cy="0"/>
          </a:xfrm>
          <a:prstGeom prst="line">
            <a:avLst/>
          </a:prstGeom>
          <a:ln w="38100">
            <a:solidFill>
              <a:srgbClr val="002060"/>
            </a:solidFill>
            <a:head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55448" y="4088411"/>
            <a:ext cx="1338412" cy="0"/>
          </a:xfrm>
          <a:prstGeom prst="line">
            <a:avLst/>
          </a:prstGeom>
          <a:ln w="38100">
            <a:solidFill>
              <a:srgbClr val="002060"/>
            </a:solidFill>
            <a:head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0406450" y="4417292"/>
            <a:ext cx="965349" cy="0"/>
          </a:xfrm>
          <a:prstGeom prst="line">
            <a:avLst/>
          </a:prstGeom>
          <a:ln w="38100">
            <a:solidFill>
              <a:srgbClr val="002060"/>
            </a:solidFill>
            <a:head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576" y="3638153"/>
            <a:ext cx="491887" cy="49188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52" y="2754105"/>
            <a:ext cx="483138" cy="483138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3631">
            <a:off x="5487637" y="2769094"/>
            <a:ext cx="576921" cy="694149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90">
            <a:off x="6146652" y="3227919"/>
            <a:ext cx="536439" cy="6454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82653" y="2196971"/>
            <a:ext cx="4150495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① </a:t>
            </a:r>
            <a:r>
              <a:rPr lang="ko-KR" altLang="en-US" sz="1400" b="1" dirty="0">
                <a:solidFill>
                  <a:srgbClr val="C00000"/>
                </a:solidFill>
              </a:rPr>
              <a:t>블루투스</a:t>
            </a:r>
            <a:r>
              <a:rPr lang="ko-KR" altLang="en-US" sz="1400" b="1" dirty="0"/>
              <a:t>와 </a:t>
            </a:r>
            <a:r>
              <a:rPr lang="ko-KR" altLang="en-US" sz="1400" b="1" dirty="0">
                <a:solidFill>
                  <a:srgbClr val="C00000"/>
                </a:solidFill>
              </a:rPr>
              <a:t>적외선 센서</a:t>
            </a:r>
            <a:r>
              <a:rPr lang="ko-KR" altLang="en-US" sz="1400" b="1" dirty="0"/>
              <a:t>를 통한 캐리어와 연결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982200" y="4801425"/>
            <a:ext cx="1808508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② 캐리어 자율 주행</a:t>
            </a:r>
          </a:p>
        </p:txBody>
      </p:sp>
      <p:sp>
        <p:nvSpPr>
          <p:cNvPr id="10" name="사각형 설명선 9"/>
          <p:cNvSpPr/>
          <p:nvPr/>
        </p:nvSpPr>
        <p:spPr>
          <a:xfrm>
            <a:off x="3236154" y="2350859"/>
            <a:ext cx="908460" cy="444804"/>
          </a:xfrm>
          <a:prstGeom prst="wedgeRectCallout">
            <a:avLst>
              <a:gd name="adj1" fmla="val -5683"/>
              <a:gd name="adj2" fmla="val 10428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캐리어 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잠금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및 해제</a:t>
            </a:r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5154921" y="4654918"/>
            <a:ext cx="3269679" cy="18682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194611" y="4860416"/>
            <a:ext cx="3190297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③ 일정거리 떨어졌을 시 </a:t>
            </a:r>
            <a:r>
              <a:rPr lang="ko-KR" altLang="en-US" sz="1400" b="1" dirty="0" err="1">
                <a:solidFill>
                  <a:srgbClr val="C00000"/>
                </a:solidFill>
              </a:rPr>
              <a:t>경보음</a:t>
            </a:r>
            <a:r>
              <a:rPr lang="ko-KR" altLang="en-US" sz="1400" b="1" dirty="0"/>
              <a:t> 발생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3631">
            <a:off x="6087521" y="2889070"/>
            <a:ext cx="339066" cy="628977"/>
          </a:xfrm>
          <a:prstGeom prst="rect">
            <a:avLst/>
          </a:prstGeom>
        </p:spPr>
      </p:pic>
      <p:cxnSp>
        <p:nvCxnSpPr>
          <p:cNvPr id="64" name="직선 연결선 63"/>
          <p:cNvCxnSpPr>
            <a:cxnSpLocks/>
          </p:cNvCxnSpPr>
          <p:nvPr/>
        </p:nvCxnSpPr>
        <p:spPr>
          <a:xfrm flipH="1">
            <a:off x="2605832" y="2158077"/>
            <a:ext cx="35469" cy="43981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70" name="자유형 69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자유형 74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sp>
        <p:nvSpPr>
          <p:cNvPr id="42" name="타원 41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</a:t>
            </a:r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</a:t>
            </a:r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279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위로 굽은 화살표 39"/>
          <p:cNvSpPr/>
          <p:nvPr/>
        </p:nvSpPr>
        <p:spPr>
          <a:xfrm rot="5400000">
            <a:off x="3522046" y="2285318"/>
            <a:ext cx="703924" cy="802974"/>
          </a:xfrm>
          <a:prstGeom prst="bentUpArrow">
            <a:avLst>
              <a:gd name="adj1" fmla="val 20198"/>
              <a:gd name="adj2" fmla="val 25000"/>
              <a:gd name="adj3" fmla="val 25000"/>
            </a:avLst>
          </a:prstGeom>
          <a:solidFill>
            <a:srgbClr val="078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3204828" y="1314467"/>
            <a:ext cx="836569" cy="1252501"/>
            <a:chOff x="3887358" y="1067702"/>
            <a:chExt cx="3335337" cy="5653773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6" t="19111" r="78864" b="70074"/>
            <a:stretch/>
          </p:blipFill>
          <p:spPr>
            <a:xfrm>
              <a:off x="4666026" y="1067702"/>
              <a:ext cx="1778000" cy="741680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21" r="74796"/>
            <a:stretch/>
          </p:blipFill>
          <p:spPr>
            <a:xfrm>
              <a:off x="3887358" y="1610009"/>
              <a:ext cx="3335337" cy="5111466"/>
            </a:xfrm>
            <a:prstGeom prst="rect">
              <a:avLst/>
            </a:prstGeom>
          </p:spPr>
        </p:pic>
      </p:grpSp>
      <p:sp>
        <p:nvSpPr>
          <p:cNvPr id="60" name="직사각형 59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시스템 구성도</a:t>
            </a:r>
            <a:endParaRPr lang="en-US" altLang="ko-KR" sz="40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650127" y="1824363"/>
            <a:ext cx="2976880" cy="4244329"/>
          </a:xfrm>
          <a:prstGeom prst="roundRect">
            <a:avLst/>
          </a:prstGeom>
          <a:solidFill>
            <a:srgbClr val="0782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416767" y="1823081"/>
            <a:ext cx="144360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Arduino Uno</a:t>
            </a:r>
            <a:endParaRPr lang="ko-KR" altLang="en-US" sz="1600" b="1" dirty="0"/>
          </a:p>
        </p:txBody>
      </p:sp>
      <p:sp>
        <p:nvSpPr>
          <p:cNvPr id="67" name="직사각형 66"/>
          <p:cNvSpPr/>
          <p:nvPr/>
        </p:nvSpPr>
        <p:spPr>
          <a:xfrm>
            <a:off x="5099534" y="2363214"/>
            <a:ext cx="2042160" cy="32863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적외선 센서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5117487" y="2977208"/>
            <a:ext cx="2042160" cy="32863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블루투스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수신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69" name="직사각형 68"/>
          <p:cNvSpPr/>
          <p:nvPr/>
        </p:nvSpPr>
        <p:spPr>
          <a:xfrm>
            <a:off x="5106596" y="3590637"/>
            <a:ext cx="2042160" cy="32863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모터 드라이버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117487" y="4818625"/>
            <a:ext cx="2042160" cy="32863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스텝 모터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117487" y="5432619"/>
            <a:ext cx="2042160" cy="32863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초음파 센서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8901647" y="1833242"/>
            <a:ext cx="2843313" cy="2052470"/>
          </a:xfrm>
          <a:prstGeom prst="roundRect">
            <a:avLst/>
          </a:prstGeom>
          <a:solidFill>
            <a:srgbClr val="0782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9681888" y="1833241"/>
            <a:ext cx="125707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/>
              <a:t>사용자 모듈</a:t>
            </a:r>
            <a:endParaRPr lang="ko-KR" altLang="en-US" sz="16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3256967" y="180402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캐리어</a:t>
            </a:r>
          </a:p>
        </p:txBody>
      </p:sp>
      <p:cxnSp>
        <p:nvCxnSpPr>
          <p:cNvPr id="77" name="꺾인 연결선 76"/>
          <p:cNvCxnSpPr/>
          <p:nvPr/>
        </p:nvCxnSpPr>
        <p:spPr>
          <a:xfrm rot="10800000" flipH="1" flipV="1">
            <a:off x="5079214" y="2527532"/>
            <a:ext cx="7062" cy="1227423"/>
          </a:xfrm>
          <a:prstGeom prst="bentConnector3">
            <a:avLst>
              <a:gd name="adj1" fmla="val -8991787"/>
            </a:avLst>
          </a:prstGeom>
          <a:ln w="28575">
            <a:solidFill>
              <a:schemeClr val="tx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013646" y="3089777"/>
            <a:ext cx="14702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/>
              <a:t>모터 </a:t>
            </a:r>
            <a:r>
              <a:rPr lang="ko-KR" altLang="en-US" sz="1300" b="1" dirty="0" err="1"/>
              <a:t>회전수</a:t>
            </a:r>
            <a:r>
              <a:rPr lang="ko-KR" altLang="en-US" sz="1300" b="1" dirty="0"/>
              <a:t> 송신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391293" y="4736722"/>
            <a:ext cx="10951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 smtClean="0"/>
              <a:t>거리 값 송신</a:t>
            </a:r>
            <a:endParaRPr lang="ko-KR" altLang="en-US" sz="1300" b="1" dirty="0"/>
          </a:p>
        </p:txBody>
      </p:sp>
      <p:cxnSp>
        <p:nvCxnSpPr>
          <p:cNvPr id="80" name="꺾인 연결선 79"/>
          <p:cNvCxnSpPr>
            <a:stCxn id="73" idx="1"/>
            <a:endCxn id="69" idx="1"/>
          </p:cNvCxnSpPr>
          <p:nvPr/>
        </p:nvCxnSpPr>
        <p:spPr>
          <a:xfrm rot="10800000">
            <a:off x="5106597" y="3754956"/>
            <a:ext cx="10891" cy="1841982"/>
          </a:xfrm>
          <a:prstGeom prst="bentConnector3">
            <a:avLst>
              <a:gd name="adj1" fmla="val 615705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/>
          <p:nvPr/>
        </p:nvCxnSpPr>
        <p:spPr>
          <a:xfrm>
            <a:off x="7179967" y="3141527"/>
            <a:ext cx="12700" cy="1841417"/>
          </a:xfrm>
          <a:prstGeom prst="bentConnector3">
            <a:avLst>
              <a:gd name="adj1" fmla="val 244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7557460" y="4476881"/>
            <a:ext cx="1303562" cy="29238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z="1300" b="1" dirty="0"/>
              <a:t>스텝 모터 제어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877926" y="3885712"/>
            <a:ext cx="910827" cy="29238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/>
              <a:t>모터 제어</a:t>
            </a:r>
          </a:p>
        </p:txBody>
      </p:sp>
      <p:cxnSp>
        <p:nvCxnSpPr>
          <p:cNvPr id="84" name="꺾인 연결선 83"/>
          <p:cNvCxnSpPr/>
          <p:nvPr/>
        </p:nvCxnSpPr>
        <p:spPr>
          <a:xfrm rot="10800000" flipV="1">
            <a:off x="5094760" y="3643196"/>
            <a:ext cx="1676" cy="613994"/>
          </a:xfrm>
          <a:prstGeom prst="bentConnector3">
            <a:avLst>
              <a:gd name="adj1" fmla="val 1373961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88" idx="1"/>
          </p:cNvCxnSpPr>
          <p:nvPr/>
        </p:nvCxnSpPr>
        <p:spPr>
          <a:xfrm flipH="1">
            <a:off x="7141694" y="2402222"/>
            <a:ext cx="2147652" cy="110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6138567" y="5781577"/>
            <a:ext cx="0" cy="4871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576780" y="6290154"/>
            <a:ext cx="1077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/>
              <a:t>장애물 감지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9289346" y="2237903"/>
            <a:ext cx="2042160" cy="32863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적외선 발광체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747553" y="1922047"/>
            <a:ext cx="10775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/>
              <a:t>적외선 수신</a:t>
            </a:r>
            <a:endParaRPr lang="en-US" altLang="ko-KR" sz="1300" b="1" dirty="0"/>
          </a:p>
          <a:p>
            <a:pPr algn="ctr"/>
            <a:r>
              <a:rPr lang="en-US" altLang="ko-KR" sz="1300" b="1" dirty="0"/>
              <a:t>(</a:t>
            </a:r>
            <a:r>
              <a:rPr lang="ko-KR" altLang="en-US" sz="1300" b="1" dirty="0"/>
              <a:t>거리측정</a:t>
            </a:r>
            <a:r>
              <a:rPr lang="en-US" altLang="ko-KR" sz="1300" b="1" dirty="0"/>
              <a:t>)</a:t>
            </a:r>
            <a:endParaRPr lang="ko-KR" altLang="en-US" sz="1300" b="1" dirty="0"/>
          </a:p>
        </p:txBody>
      </p:sp>
      <p:cxnSp>
        <p:nvCxnSpPr>
          <p:cNvPr id="90" name="직선 화살표 연결선 89"/>
          <p:cNvCxnSpPr>
            <a:stCxn id="91" idx="1"/>
          </p:cNvCxnSpPr>
          <p:nvPr/>
        </p:nvCxnSpPr>
        <p:spPr>
          <a:xfrm flipH="1" flipV="1">
            <a:off x="7176534" y="3038766"/>
            <a:ext cx="2112812" cy="181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9289346" y="3055605"/>
            <a:ext cx="2042160" cy="32863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블루투스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송신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7734853" y="2488371"/>
            <a:ext cx="124425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/>
              <a:t>블루투스 수신</a:t>
            </a:r>
            <a:endParaRPr lang="en-US" altLang="ko-KR" sz="1300" b="1" dirty="0"/>
          </a:p>
          <a:p>
            <a:pPr algn="ctr"/>
            <a:r>
              <a:rPr lang="en-US" altLang="ko-KR" sz="1300" b="1" dirty="0"/>
              <a:t>(</a:t>
            </a:r>
            <a:r>
              <a:rPr lang="ko-KR" altLang="en-US" sz="1300" b="1" dirty="0"/>
              <a:t>거리측정 및 </a:t>
            </a:r>
            <a:endParaRPr lang="en-US" altLang="ko-KR" sz="1300" b="1" dirty="0"/>
          </a:p>
          <a:p>
            <a:pPr algn="ctr"/>
            <a:r>
              <a:rPr lang="ko-KR" altLang="en-US" sz="1300" b="1" dirty="0"/>
              <a:t>잠금 제어</a:t>
            </a:r>
            <a:r>
              <a:rPr lang="en-US" altLang="ko-KR" sz="1300" b="1" dirty="0"/>
              <a:t>)</a:t>
            </a:r>
            <a:endParaRPr lang="ko-KR" altLang="en-US" sz="13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cxnSp>
        <p:nvCxnSpPr>
          <p:cNvPr id="64" name="직선 연결선 63"/>
          <p:cNvCxnSpPr>
            <a:cxnSpLocks/>
          </p:cNvCxnSpPr>
          <p:nvPr/>
        </p:nvCxnSpPr>
        <p:spPr>
          <a:xfrm flipH="1">
            <a:off x="2605832" y="2158077"/>
            <a:ext cx="35469" cy="442446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97" name="자유형 96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98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직사각형 99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sp>
        <p:nvSpPr>
          <p:cNvPr id="62" name="타원 61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</a:t>
            </a:r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</a:t>
            </a:r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869471" y="3466865"/>
            <a:ext cx="960410" cy="32863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알</a:t>
            </a:r>
            <a:r>
              <a:rPr lang="ko-KR" altLang="en-US" sz="1400" b="1" dirty="0"/>
              <a:t>림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5115303" y="4187179"/>
            <a:ext cx="2042160" cy="32863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DC </a:t>
            </a:r>
            <a:r>
              <a:rPr lang="ko-KR" altLang="en-US" sz="1400" b="1" dirty="0" smtClean="0"/>
              <a:t>모터</a:t>
            </a:r>
            <a:endParaRPr lang="ko-KR" altLang="en-US" sz="1400" b="1" dirty="0"/>
          </a:p>
        </p:txBody>
      </p:sp>
      <p:cxnSp>
        <p:nvCxnSpPr>
          <p:cNvPr id="102" name="꺾인 연결선 101"/>
          <p:cNvCxnSpPr>
            <a:stCxn id="91" idx="3"/>
            <a:endCxn id="71" idx="3"/>
          </p:cNvCxnSpPr>
          <p:nvPr/>
        </p:nvCxnSpPr>
        <p:spPr>
          <a:xfrm flipH="1">
            <a:off x="10829881" y="3219924"/>
            <a:ext cx="501625" cy="411260"/>
          </a:xfrm>
          <a:prstGeom prst="bentConnector3">
            <a:avLst>
              <a:gd name="adj1" fmla="val -4557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1441765" y="3104587"/>
            <a:ext cx="84331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 smtClean="0"/>
              <a:t>비콘세기</a:t>
            </a:r>
            <a:endParaRPr lang="en-US" altLang="ko-KR" sz="900" b="1" dirty="0" smtClean="0"/>
          </a:p>
          <a:p>
            <a:pPr algn="ctr"/>
            <a:r>
              <a:rPr lang="ko-KR" altLang="en-US" sz="900" b="1" dirty="0" err="1" smtClean="0"/>
              <a:t>거리값</a:t>
            </a:r>
            <a:r>
              <a:rPr lang="ko-KR" altLang="en-US" sz="900" b="1" dirty="0" smtClean="0"/>
              <a:t> 측정</a:t>
            </a:r>
            <a:endParaRPr lang="en-US" altLang="ko-KR" sz="900" b="1" dirty="0" smtClean="0"/>
          </a:p>
          <a:p>
            <a:pPr algn="ctr"/>
            <a:r>
              <a:rPr lang="en-US" altLang="ko-KR" sz="900" b="1" dirty="0" smtClean="0"/>
              <a:t>(</a:t>
            </a:r>
            <a:r>
              <a:rPr lang="ko-KR" altLang="en-US" sz="900" b="1" dirty="0" smtClean="0"/>
              <a:t>알</a:t>
            </a:r>
            <a:r>
              <a:rPr lang="ko-KR" altLang="en-US" sz="900" b="1" dirty="0"/>
              <a:t>림</a:t>
            </a:r>
            <a:r>
              <a:rPr lang="ko-KR" altLang="en-US" sz="900" b="1" dirty="0" smtClean="0"/>
              <a:t> 제어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967" y="4110287"/>
            <a:ext cx="2209775" cy="2363976"/>
          </a:xfrm>
          <a:prstGeom prst="rect">
            <a:avLst/>
          </a:prstGeom>
        </p:spPr>
      </p:pic>
      <p:sp>
        <p:nvSpPr>
          <p:cNvPr id="105" name="위로 굽은 화살표 104"/>
          <p:cNvSpPr/>
          <p:nvPr/>
        </p:nvSpPr>
        <p:spPr>
          <a:xfrm flipH="1">
            <a:off x="9783381" y="4011527"/>
            <a:ext cx="703924" cy="787450"/>
          </a:xfrm>
          <a:prstGeom prst="bentUpArrow">
            <a:avLst>
              <a:gd name="adj1" fmla="val 21641"/>
              <a:gd name="adj2" fmla="val 25000"/>
              <a:gd name="adj3" fmla="val 25000"/>
            </a:avLst>
          </a:prstGeom>
          <a:solidFill>
            <a:srgbClr val="078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10844741" y="473675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사용자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10536963" y="4466655"/>
            <a:ext cx="167821" cy="174530"/>
          </a:xfrm>
          <a:prstGeom prst="rect">
            <a:avLst/>
          </a:prstGeom>
          <a:noFill/>
          <a:ln w="28575">
            <a:solidFill>
              <a:srgbClr val="07829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9882171" y="2685706"/>
            <a:ext cx="8730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/>
              <a:t>Android</a:t>
            </a:r>
            <a:endParaRPr lang="ko-KR" altLang="en-US" sz="1600" b="1" dirty="0"/>
          </a:p>
        </p:txBody>
      </p:sp>
      <p:cxnSp>
        <p:nvCxnSpPr>
          <p:cNvPr id="94" name="직선 화살표 연결선 93"/>
          <p:cNvCxnSpPr/>
          <p:nvPr/>
        </p:nvCxnSpPr>
        <p:spPr>
          <a:xfrm>
            <a:off x="10360154" y="3826529"/>
            <a:ext cx="521437" cy="5195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7C9EAF00-27D2-476A-9711-FAE4D0BD294C}"/>
              </a:ext>
            </a:extLst>
          </p:cNvPr>
          <p:cNvSpPr txBox="1"/>
          <p:nvPr/>
        </p:nvSpPr>
        <p:spPr>
          <a:xfrm>
            <a:off x="9521808" y="4890644"/>
            <a:ext cx="128432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Smart Phone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0443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시스템 모듈 상세설계</a:t>
            </a:r>
            <a:endParaRPr lang="en-US" altLang="ko-KR" sz="25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5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 flipH="1">
            <a:off x="2605832" y="2158077"/>
            <a:ext cx="35469" cy="43981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82" name="자유형 81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sp>
        <p:nvSpPr>
          <p:cNvPr id="50" name="타원 49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</a:t>
            </a:r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</a:t>
            </a:r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548502" y="1199444"/>
            <a:ext cx="832599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rgbClr val="3A3A3A"/>
                </a:solidFill>
                <a:latin typeface="+mn-ea"/>
              </a:rPr>
              <a:t>기존 설계서와의 차이점</a:t>
            </a:r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기존방식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캐리어에서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나오는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비콘의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신호세기를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아두이노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나노에서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검색하여 거리 및 방향을 계산하여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캐리어로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결과를 전송하여 모터제어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수정방식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나노의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비콘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검색 속도 및 연산 속도가 느려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안드로이드로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대체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안드로이드로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비콘의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세기를 받아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방향결정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+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거리계산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후 일정 거리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이상 시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알람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울림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77" name="Picture 6" descr="C:\Users\ㄴㅐ문서\Desktop\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64" b="75455" l="16731" r="836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723" y="2238301"/>
            <a:ext cx="1966574" cy="124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0" descr="C:\Users\ㄴㅐ문서\Desktop\hm-1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230" y="2318771"/>
            <a:ext cx="1087078" cy="10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5934182" y="2770743"/>
            <a:ext cx="433541" cy="282980"/>
          </a:xfrm>
          <a:prstGeom prst="rightArrow">
            <a:avLst/>
          </a:prstGeom>
          <a:solidFill>
            <a:srgbClr val="41C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491325" y="3363099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   </a:t>
            </a:r>
            <a:r>
              <a:rPr lang="ko-KR" altLang="en-US" sz="1400" dirty="0" err="1" smtClean="0"/>
              <a:t>캐리어</a:t>
            </a:r>
            <a:endParaRPr lang="en-US" altLang="ko-KR" sz="1400" dirty="0" smtClean="0"/>
          </a:p>
          <a:p>
            <a:r>
              <a:rPr lang="ko-KR" altLang="en-US" sz="1400" dirty="0" err="1" smtClean="0"/>
              <a:t>비콘</a:t>
            </a:r>
            <a:r>
              <a:rPr lang="ko-KR" altLang="en-US" sz="1400" dirty="0" smtClean="0"/>
              <a:t> 모듈</a:t>
            </a:r>
            <a:endParaRPr lang="ko-KR" alt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6700030" y="3332430"/>
            <a:ext cx="130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  사용자모듈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아두이노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나노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552" y="2446609"/>
            <a:ext cx="1221398" cy="856802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9300552" y="3426765"/>
            <a:ext cx="130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      </a:t>
            </a:r>
            <a:r>
              <a:rPr lang="ko-KR" altLang="en-US" sz="1400" dirty="0" err="1" smtClean="0"/>
              <a:t>캐리어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아두이노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우노</a:t>
            </a:r>
            <a:endParaRPr lang="ko-KR" altLang="en-US" sz="1400" dirty="0"/>
          </a:p>
        </p:txBody>
      </p:sp>
      <p:pic>
        <p:nvPicPr>
          <p:cNvPr id="88" name="Picture 10" descr="C:\Users\ㄴㅐ문서\Desktop\hm-1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230" y="5056283"/>
            <a:ext cx="1087078" cy="10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4491325" y="6100611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   </a:t>
            </a:r>
            <a:r>
              <a:rPr lang="ko-KR" altLang="en-US" sz="1400" dirty="0" err="1" smtClean="0"/>
              <a:t>캐리어</a:t>
            </a:r>
            <a:endParaRPr lang="en-US" altLang="ko-KR" sz="1400" dirty="0" smtClean="0"/>
          </a:p>
          <a:p>
            <a:r>
              <a:rPr lang="ko-KR" altLang="en-US" sz="1400" dirty="0" err="1" smtClean="0"/>
              <a:t>비콘</a:t>
            </a:r>
            <a:r>
              <a:rPr lang="ko-KR" altLang="en-US" sz="1400" dirty="0" smtClean="0"/>
              <a:t> 모듈</a:t>
            </a:r>
            <a:endParaRPr lang="ko-KR" altLang="en-US" sz="1400" dirty="0"/>
          </a:p>
        </p:txBody>
      </p:sp>
      <p:sp>
        <p:nvSpPr>
          <p:cNvPr id="91" name="오른쪽 화살표 90"/>
          <p:cNvSpPr/>
          <p:nvPr/>
        </p:nvSpPr>
        <p:spPr>
          <a:xfrm>
            <a:off x="8397797" y="2764451"/>
            <a:ext cx="433541" cy="282980"/>
          </a:xfrm>
          <a:prstGeom prst="rightArrow">
            <a:avLst/>
          </a:prstGeom>
          <a:solidFill>
            <a:srgbClr val="41C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2" name="오른쪽 화살표 91"/>
          <p:cNvSpPr/>
          <p:nvPr/>
        </p:nvSpPr>
        <p:spPr>
          <a:xfrm>
            <a:off x="5934182" y="5480308"/>
            <a:ext cx="433541" cy="282980"/>
          </a:xfrm>
          <a:prstGeom prst="rightArrow">
            <a:avLst/>
          </a:prstGeom>
          <a:solidFill>
            <a:srgbClr val="41C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552" y="5100335"/>
            <a:ext cx="1221398" cy="85680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9300552" y="6080491"/>
            <a:ext cx="130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      </a:t>
            </a:r>
            <a:r>
              <a:rPr lang="ko-KR" altLang="en-US" sz="1400" dirty="0" err="1" smtClean="0"/>
              <a:t>캐리어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아두이노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우노</a:t>
            </a:r>
            <a:endParaRPr lang="ko-KR" altLang="en-US" sz="1400" dirty="0"/>
          </a:p>
        </p:txBody>
      </p:sp>
      <p:sp>
        <p:nvSpPr>
          <p:cNvPr id="96" name="TextBox 95"/>
          <p:cNvSpPr txBox="1"/>
          <p:nvPr/>
        </p:nvSpPr>
        <p:spPr>
          <a:xfrm>
            <a:off x="6725430" y="618993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  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   휴대폰</a:t>
            </a:r>
            <a:endParaRPr lang="en-US" altLang="ko-KR" sz="1400" dirty="0" smtClean="0"/>
          </a:p>
          <a:p>
            <a:r>
              <a:rPr lang="ko-KR" altLang="en-US" sz="1400" dirty="0" smtClean="0"/>
              <a:t>어플리케이션</a:t>
            </a:r>
            <a:endParaRPr lang="ko-KR" altLang="en-US" sz="1400" dirty="0"/>
          </a:p>
        </p:txBody>
      </p:sp>
      <p:sp>
        <p:nvSpPr>
          <p:cNvPr id="97" name="오른쪽 화살표 96"/>
          <p:cNvSpPr/>
          <p:nvPr/>
        </p:nvSpPr>
        <p:spPr>
          <a:xfrm>
            <a:off x="8440735" y="5446022"/>
            <a:ext cx="433541" cy="282980"/>
          </a:xfrm>
          <a:prstGeom prst="rightArrow">
            <a:avLst/>
          </a:prstGeom>
          <a:solidFill>
            <a:srgbClr val="41C9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24" b="96706" l="20941" r="80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36" y="4889246"/>
            <a:ext cx="1368253" cy="138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1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3918858" y="291621"/>
            <a:ext cx="6864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시스템 모듈 상세설계</a:t>
            </a:r>
            <a:endParaRPr lang="en-US" altLang="ko-KR" sz="25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6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 flipH="1">
            <a:off x="2605832" y="2158077"/>
            <a:ext cx="35469" cy="43981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82" name="자유형 81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09" y="3029962"/>
            <a:ext cx="914397" cy="1919297"/>
          </a:xfrm>
          <a:prstGeom prst="rect">
            <a:avLst/>
          </a:prstGeom>
        </p:spPr>
      </p:pic>
      <p:sp>
        <p:nvSpPr>
          <p:cNvPr id="104" name="직사각형 103"/>
          <p:cNvSpPr/>
          <p:nvPr/>
        </p:nvSpPr>
        <p:spPr>
          <a:xfrm>
            <a:off x="4569782" y="1909253"/>
            <a:ext cx="6929576" cy="419786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3458309" y="5114231"/>
            <a:ext cx="712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Actor</a:t>
            </a:r>
            <a:endParaRPr lang="ko-KR" altLang="en-US" sz="1600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10589644" y="1987631"/>
            <a:ext cx="101406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 smtClean="0"/>
              <a:t>SYSTEM</a:t>
            </a:r>
            <a:endParaRPr lang="ko-KR" altLang="en-US" sz="1700" b="1" dirty="0"/>
          </a:p>
        </p:txBody>
      </p:sp>
      <p:sp>
        <p:nvSpPr>
          <p:cNvPr id="109" name="타원 108"/>
          <p:cNvSpPr/>
          <p:nvPr/>
        </p:nvSpPr>
        <p:spPr>
          <a:xfrm>
            <a:off x="5194624" y="2579312"/>
            <a:ext cx="1620000" cy="50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 smtClean="0">
                <a:solidFill>
                  <a:schemeClr val="bg1"/>
                </a:solidFill>
              </a:rPr>
              <a:t>Auto-following</a:t>
            </a:r>
            <a:r>
              <a:rPr lang="ko-KR" altLang="en-US" sz="1350" b="1" dirty="0" smtClean="0">
                <a:solidFill>
                  <a:schemeClr val="bg1"/>
                </a:solidFill>
              </a:rPr>
              <a:t> 기능</a:t>
            </a:r>
            <a:endParaRPr lang="ko-KR" altLang="en-US" sz="1350" b="1" dirty="0">
              <a:solidFill>
                <a:schemeClr val="bg1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5248507" y="4897435"/>
            <a:ext cx="1620000" cy="50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b="1" dirty="0" smtClean="0">
                <a:solidFill>
                  <a:schemeClr val="bg1"/>
                </a:solidFill>
              </a:rPr>
              <a:t>잠금 제어 기능</a:t>
            </a:r>
            <a:endParaRPr lang="ko-KR" altLang="en-US" sz="1350" b="1" dirty="0">
              <a:solidFill>
                <a:schemeClr val="bg1"/>
              </a:solidFill>
            </a:endParaRPr>
          </a:p>
        </p:txBody>
      </p:sp>
      <p:cxnSp>
        <p:nvCxnSpPr>
          <p:cNvPr id="25" name="꺾인 연결선 24"/>
          <p:cNvCxnSpPr>
            <a:stCxn id="104" idx="1"/>
            <a:endCxn id="109" idx="2"/>
          </p:cNvCxnSpPr>
          <p:nvPr/>
        </p:nvCxnSpPr>
        <p:spPr>
          <a:xfrm rot="10800000" flipH="1">
            <a:off x="4569782" y="2831313"/>
            <a:ext cx="624842" cy="1176871"/>
          </a:xfrm>
          <a:prstGeom prst="bentConnector3">
            <a:avLst>
              <a:gd name="adj1" fmla="val 637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endCxn id="116" idx="2"/>
          </p:cNvCxnSpPr>
          <p:nvPr/>
        </p:nvCxnSpPr>
        <p:spPr>
          <a:xfrm rot="10800000" flipH="1" flipV="1">
            <a:off x="4765727" y="4008183"/>
            <a:ext cx="482780" cy="1141252"/>
          </a:xfrm>
          <a:prstGeom prst="bentConnector3">
            <a:avLst>
              <a:gd name="adj1" fmla="val 4193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/>
          <p:cNvSpPr/>
          <p:nvPr/>
        </p:nvSpPr>
        <p:spPr>
          <a:xfrm>
            <a:off x="9659556" y="3666282"/>
            <a:ext cx="1620000" cy="50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b="1" dirty="0" err="1" smtClean="0">
                <a:solidFill>
                  <a:schemeClr val="bg1"/>
                </a:solidFill>
              </a:rPr>
              <a:t>블루투스</a:t>
            </a:r>
            <a:endParaRPr lang="en-US" altLang="ko-KR" sz="135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350" b="1" dirty="0" smtClean="0">
                <a:solidFill>
                  <a:schemeClr val="bg1"/>
                </a:solidFill>
              </a:rPr>
              <a:t>통신</a:t>
            </a:r>
            <a:endParaRPr lang="ko-KR" altLang="en-US" sz="1350" b="1" dirty="0">
              <a:solidFill>
                <a:schemeClr val="bg1"/>
              </a:solidFill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7420515" y="3133659"/>
            <a:ext cx="1620000" cy="50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b="1" dirty="0" smtClean="0">
                <a:solidFill>
                  <a:schemeClr val="bg1"/>
                </a:solidFill>
              </a:rPr>
              <a:t>적외선 통신</a:t>
            </a:r>
            <a:endParaRPr lang="ko-KR" altLang="en-US" sz="1350" b="1" dirty="0">
              <a:solidFill>
                <a:schemeClr val="bg1"/>
              </a:solidFill>
            </a:endParaRPr>
          </a:p>
        </p:txBody>
      </p:sp>
      <p:cxnSp>
        <p:nvCxnSpPr>
          <p:cNvPr id="43" name="꺾인 연결선 42"/>
          <p:cNvCxnSpPr>
            <a:stCxn id="109" idx="6"/>
            <a:endCxn id="117" idx="0"/>
          </p:cNvCxnSpPr>
          <p:nvPr/>
        </p:nvCxnSpPr>
        <p:spPr>
          <a:xfrm>
            <a:off x="6814624" y="2831312"/>
            <a:ext cx="3654932" cy="834970"/>
          </a:xfrm>
          <a:prstGeom prst="bentConnector2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115" idx="6"/>
            <a:endCxn id="117" idx="2"/>
          </p:cNvCxnSpPr>
          <p:nvPr/>
        </p:nvCxnSpPr>
        <p:spPr>
          <a:xfrm flipV="1">
            <a:off x="6849457" y="3918282"/>
            <a:ext cx="2810099" cy="4515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109" idx="6"/>
            <a:endCxn id="118" idx="2"/>
          </p:cNvCxnSpPr>
          <p:nvPr/>
        </p:nvCxnSpPr>
        <p:spPr>
          <a:xfrm>
            <a:off x="6814624" y="2831312"/>
            <a:ext cx="605891" cy="5543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04" idx="1"/>
          </p:cNvCxnSpPr>
          <p:nvPr/>
        </p:nvCxnSpPr>
        <p:spPr>
          <a:xfrm>
            <a:off x="4569782" y="4008183"/>
            <a:ext cx="1112565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/>
          <p:cNvSpPr/>
          <p:nvPr/>
        </p:nvSpPr>
        <p:spPr>
          <a:xfrm>
            <a:off x="5229457" y="3711437"/>
            <a:ext cx="1620000" cy="50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b="1" dirty="0" err="1" smtClean="0">
                <a:solidFill>
                  <a:schemeClr val="bg1"/>
                </a:solidFill>
              </a:rPr>
              <a:t>경보음</a:t>
            </a:r>
            <a:endParaRPr lang="en-US" altLang="ko-KR" sz="135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350" b="1" dirty="0" smtClean="0">
                <a:solidFill>
                  <a:schemeClr val="bg1"/>
                </a:solidFill>
              </a:rPr>
              <a:t>기능</a:t>
            </a:r>
            <a:endParaRPr lang="ko-KR" altLang="en-US" sz="1350" b="1" dirty="0">
              <a:solidFill>
                <a:schemeClr val="bg1"/>
              </a:solidFill>
            </a:endParaRPr>
          </a:p>
        </p:txBody>
      </p:sp>
      <p:cxnSp>
        <p:nvCxnSpPr>
          <p:cNvPr id="58" name="꺾인 연결선 57"/>
          <p:cNvCxnSpPr>
            <a:stCxn id="116" idx="6"/>
            <a:endCxn id="117" idx="4"/>
          </p:cNvCxnSpPr>
          <p:nvPr/>
        </p:nvCxnSpPr>
        <p:spPr>
          <a:xfrm flipV="1">
            <a:off x="6868507" y="4170282"/>
            <a:ext cx="3601049" cy="979153"/>
          </a:xfrm>
          <a:prstGeom prst="bentConnector2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7824794" y="2517060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&lt;include&gt;</a:t>
            </a:r>
            <a:endParaRPr lang="ko-KR" altLang="en-US" sz="1600" b="1" dirty="0"/>
          </a:p>
        </p:txBody>
      </p:sp>
      <p:sp>
        <p:nvSpPr>
          <p:cNvPr id="140" name="TextBox 139"/>
          <p:cNvSpPr txBox="1"/>
          <p:nvPr/>
        </p:nvSpPr>
        <p:spPr>
          <a:xfrm>
            <a:off x="7871471" y="4801375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&lt;include&gt;</a:t>
            </a:r>
            <a:endParaRPr lang="ko-KR" altLang="en-US" sz="1600" b="1" dirty="0"/>
          </a:p>
        </p:txBody>
      </p:sp>
      <p:sp>
        <p:nvSpPr>
          <p:cNvPr id="141" name="TextBox 140"/>
          <p:cNvSpPr txBox="1"/>
          <p:nvPr/>
        </p:nvSpPr>
        <p:spPr>
          <a:xfrm>
            <a:off x="7883475" y="3651007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&lt;include&gt;</a:t>
            </a:r>
            <a:endParaRPr lang="ko-KR" altLang="en-US" sz="1600" b="1" dirty="0"/>
          </a:p>
        </p:txBody>
      </p:sp>
      <p:sp>
        <p:nvSpPr>
          <p:cNvPr id="142" name="TextBox 141"/>
          <p:cNvSpPr txBox="1"/>
          <p:nvPr/>
        </p:nvSpPr>
        <p:spPr>
          <a:xfrm>
            <a:off x="6144012" y="2979350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&lt;include&gt;</a:t>
            </a:r>
            <a:endParaRPr lang="ko-KR" altLang="en-US" sz="1600" b="1" dirty="0"/>
          </a:p>
        </p:txBody>
      </p:sp>
      <p:sp>
        <p:nvSpPr>
          <p:cNvPr id="144" name="직사각형 143"/>
          <p:cNvSpPr/>
          <p:nvPr/>
        </p:nvSpPr>
        <p:spPr>
          <a:xfrm>
            <a:off x="3662802" y="1180414"/>
            <a:ext cx="844511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err="1" smtClean="0">
                <a:solidFill>
                  <a:srgbClr val="3A3A3A"/>
                </a:solidFill>
                <a:latin typeface="+mn-ea"/>
              </a:rPr>
              <a:t>유스케이스</a:t>
            </a:r>
            <a:r>
              <a:rPr lang="ko-KR" altLang="en-US" sz="1600" b="1" dirty="0" smtClean="0">
                <a:solidFill>
                  <a:srgbClr val="3A3A3A"/>
                </a:solidFill>
                <a:latin typeface="+mn-ea"/>
              </a:rPr>
              <a:t> 다이어그램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</a:t>
            </a:r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</a:t>
            </a:r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3250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80860" y="2867499"/>
            <a:ext cx="1414585" cy="1235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위로 굽은 화살표 39"/>
          <p:cNvSpPr/>
          <p:nvPr/>
        </p:nvSpPr>
        <p:spPr>
          <a:xfrm rot="5400000">
            <a:off x="3522046" y="2285318"/>
            <a:ext cx="703924" cy="802974"/>
          </a:xfrm>
          <a:prstGeom prst="bentUpArrow">
            <a:avLst>
              <a:gd name="adj1" fmla="val 20198"/>
              <a:gd name="adj2" fmla="val 25000"/>
              <a:gd name="adj3" fmla="val 25000"/>
            </a:avLst>
          </a:prstGeom>
          <a:solidFill>
            <a:srgbClr val="078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3204828" y="1314467"/>
            <a:ext cx="836569" cy="1252501"/>
            <a:chOff x="3887358" y="1067702"/>
            <a:chExt cx="3335337" cy="5653773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6" t="19111" r="78864" b="70074"/>
            <a:stretch/>
          </p:blipFill>
          <p:spPr>
            <a:xfrm>
              <a:off x="4666026" y="1067702"/>
              <a:ext cx="1778000" cy="741680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21" r="74796"/>
            <a:stretch/>
          </p:blipFill>
          <p:spPr>
            <a:xfrm>
              <a:off x="3887358" y="1610009"/>
              <a:ext cx="3335337" cy="5111466"/>
            </a:xfrm>
            <a:prstGeom prst="rect">
              <a:avLst/>
            </a:prstGeom>
          </p:spPr>
        </p:pic>
      </p:grpSp>
      <p:sp>
        <p:nvSpPr>
          <p:cNvPr id="60" name="직사각형 59"/>
          <p:cNvSpPr/>
          <p:nvPr/>
        </p:nvSpPr>
        <p:spPr>
          <a:xfrm>
            <a:off x="3918858" y="291621"/>
            <a:ext cx="78222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시스템 모듈 상세설계</a:t>
            </a:r>
            <a:r>
              <a:rPr lang="en-US" altLang="ko-KR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(</a:t>
            </a:r>
            <a:r>
              <a:rPr lang="ko-KR" altLang="en-US" sz="2500" b="1" i="1" dirty="0" err="1" smtClean="0">
                <a:solidFill>
                  <a:srgbClr val="4C5064"/>
                </a:solidFill>
                <a:cs typeface="Aharoni" panose="02010803020104030203" pitchFamily="2" charset="-79"/>
              </a:rPr>
              <a:t>캐리어</a:t>
            </a:r>
            <a:r>
              <a:rPr lang="ko-KR" altLang="en-US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 </a:t>
            </a:r>
            <a:r>
              <a:rPr lang="en-US" altLang="ko-KR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- </a:t>
            </a:r>
            <a:r>
              <a:rPr lang="en-US" altLang="ko-KR" sz="2500" b="1" i="1" dirty="0" err="1" smtClean="0">
                <a:solidFill>
                  <a:srgbClr val="4C5064"/>
                </a:solidFill>
                <a:cs typeface="Aharoni" panose="02010803020104030203" pitchFamily="2" charset="-79"/>
              </a:rPr>
              <a:t>HardWare</a:t>
            </a:r>
            <a:r>
              <a:rPr lang="en-US" altLang="ko-KR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)</a:t>
            </a:r>
            <a:endParaRPr lang="en-US" altLang="ko-KR" sz="25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271970" y="4184577"/>
            <a:ext cx="2042160" cy="32863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모터 드라이버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270294" y="4798571"/>
            <a:ext cx="1010630" cy="32863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DC </a:t>
            </a:r>
            <a:r>
              <a:rPr lang="ko-KR" altLang="en-US" sz="1400" b="1" dirty="0">
                <a:solidFill>
                  <a:prstClr val="white"/>
                </a:solidFill>
              </a:rPr>
              <a:t>모터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070597" y="6026559"/>
            <a:ext cx="2042160" cy="32863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초음파 센서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256967" y="180402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</a:rPr>
              <a:t>캐리어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정육면체 9"/>
          <p:cNvSpPr/>
          <p:nvPr/>
        </p:nvSpPr>
        <p:spPr>
          <a:xfrm>
            <a:off x="4934233" y="2163954"/>
            <a:ext cx="1924175" cy="2530596"/>
          </a:xfrm>
          <a:prstGeom prst="cub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5447781" y="2176399"/>
            <a:ext cx="1" cy="2024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5447780" y="4201182"/>
            <a:ext cx="1394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4934234" y="4201182"/>
            <a:ext cx="513546" cy="512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정육면체 25"/>
          <p:cNvSpPr/>
          <p:nvPr/>
        </p:nvSpPr>
        <p:spPr>
          <a:xfrm>
            <a:off x="4934234" y="4216331"/>
            <a:ext cx="1924174" cy="1524122"/>
          </a:xfrm>
          <a:prstGeom prst="cube">
            <a:avLst>
              <a:gd name="adj" fmla="val 3269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연결선 58"/>
          <p:cNvCxnSpPr/>
          <p:nvPr/>
        </p:nvCxnSpPr>
        <p:spPr>
          <a:xfrm>
            <a:off x="6366461" y="2686702"/>
            <a:ext cx="0" cy="3029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4934233" y="4216331"/>
            <a:ext cx="513549" cy="508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4934234" y="2686702"/>
            <a:ext cx="0" cy="3053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447788" y="4213578"/>
            <a:ext cx="0" cy="10335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447784" y="5247088"/>
            <a:ext cx="14106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10" idx="2"/>
          </p:cNvCxnSpPr>
          <p:nvPr/>
        </p:nvCxnSpPr>
        <p:spPr>
          <a:xfrm>
            <a:off x="4934233" y="3669774"/>
            <a:ext cx="2" cy="2056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H="1">
            <a:off x="4929534" y="5247088"/>
            <a:ext cx="518246" cy="4933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H="1">
            <a:off x="4934235" y="4216331"/>
            <a:ext cx="513545" cy="514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위로 구부러진 화살표 77"/>
          <p:cNvSpPr/>
          <p:nvPr/>
        </p:nvSpPr>
        <p:spPr>
          <a:xfrm>
            <a:off x="6417356" y="5355864"/>
            <a:ext cx="4490360" cy="670693"/>
          </a:xfrm>
          <a:prstGeom prst="curvedUpArrow">
            <a:avLst>
              <a:gd name="adj1" fmla="val 25000"/>
              <a:gd name="adj2" fmla="val 50000"/>
              <a:gd name="adj3" fmla="val 25888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아래로 구부러진 화살표 78"/>
          <p:cNvSpPr/>
          <p:nvPr/>
        </p:nvSpPr>
        <p:spPr>
          <a:xfrm>
            <a:off x="6565268" y="2097178"/>
            <a:ext cx="1410678" cy="750277"/>
          </a:xfrm>
          <a:prstGeom prst="curved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31" name="Picture 7" descr="C:\Users\JEONG\Desktop\3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717" y="3501720"/>
            <a:ext cx="2555386" cy="181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490" y="3196524"/>
            <a:ext cx="497322" cy="549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947" y="3179287"/>
            <a:ext cx="6762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10312463" y="3153832"/>
            <a:ext cx="7232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/>
              <a:t>제어 칸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497520" y="2888635"/>
            <a:ext cx="55656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/>
              <a:t>짐 칸</a:t>
            </a: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028" y="3829065"/>
            <a:ext cx="533265" cy="547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437" y="3769013"/>
            <a:ext cx="571919" cy="538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929" y="4320495"/>
            <a:ext cx="710340" cy="642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152" y="4377041"/>
            <a:ext cx="481065" cy="518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원통 6"/>
          <p:cNvSpPr/>
          <p:nvPr/>
        </p:nvSpPr>
        <p:spPr>
          <a:xfrm>
            <a:off x="5447779" y="1760096"/>
            <a:ext cx="266515" cy="726953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원통 76"/>
          <p:cNvSpPr/>
          <p:nvPr/>
        </p:nvSpPr>
        <p:spPr>
          <a:xfrm>
            <a:off x="6159792" y="1774863"/>
            <a:ext cx="266515" cy="726953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직접 액세스 저장소 8"/>
          <p:cNvSpPr/>
          <p:nvPr/>
        </p:nvSpPr>
        <p:spPr>
          <a:xfrm>
            <a:off x="5236184" y="1440591"/>
            <a:ext cx="1463065" cy="407407"/>
          </a:xfrm>
          <a:prstGeom prst="flowChartMagneticDrum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아래로 구부러진 화살표 80"/>
          <p:cNvSpPr/>
          <p:nvPr/>
        </p:nvSpPr>
        <p:spPr>
          <a:xfrm>
            <a:off x="6426307" y="939328"/>
            <a:ext cx="2914325" cy="750277"/>
          </a:xfrm>
          <a:prstGeom prst="curved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831871" y="1689605"/>
            <a:ext cx="7232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 smtClean="0"/>
              <a:t>센서 칸</a:t>
            </a:r>
            <a:endParaRPr lang="ko-KR" altLang="en-US" sz="1300" b="1" dirty="0"/>
          </a:p>
        </p:txBody>
      </p:sp>
      <p:pic>
        <p:nvPicPr>
          <p:cNvPr id="1039" name="Picture 15" descr="C:\Users\JEONG\Desktop\7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805" y="1981993"/>
            <a:ext cx="1847077" cy="62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423FD616-DA3B-4833-A92F-5651B264BAFF}"/>
              </a:ext>
            </a:extLst>
          </p:cNvPr>
          <p:cNvSpPr/>
          <p:nvPr/>
        </p:nvSpPr>
        <p:spPr>
          <a:xfrm>
            <a:off x="3508254" y="4892898"/>
            <a:ext cx="8445116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endParaRPr lang="en-US" altLang="ko-KR" sz="1600" b="1" dirty="0">
              <a:solidFill>
                <a:srgbClr val="3A3A3A"/>
              </a:solidFill>
              <a:latin typeface="+mn-ea"/>
            </a:endParaRPr>
          </a:p>
          <a:p>
            <a:endParaRPr lang="en-US" altLang="ko-KR" sz="1000" b="1" dirty="0">
              <a:solidFill>
                <a:srgbClr val="3A3A3A"/>
              </a:solidFill>
              <a:latin typeface="+mn-ea"/>
            </a:endParaRPr>
          </a:p>
          <a:p>
            <a:endParaRPr lang="en-US" altLang="ko-KR" sz="1000" b="1" dirty="0">
              <a:solidFill>
                <a:srgbClr val="3A3A3A"/>
              </a:solidFill>
              <a:latin typeface="+mn-ea"/>
            </a:endParaRPr>
          </a:p>
          <a:p>
            <a:r>
              <a:rPr lang="en-US" altLang="ko-KR" sz="1000" b="1" dirty="0">
                <a:solidFill>
                  <a:srgbClr val="3A3A3A"/>
                </a:solidFill>
                <a:latin typeface="+mn-ea"/>
              </a:rPr>
              <a:t>   		</a:t>
            </a:r>
            <a:r>
              <a:rPr lang="en-US" altLang="ko-KR" sz="1100" b="1" dirty="0">
                <a:solidFill>
                  <a:srgbClr val="3A3A3A"/>
                </a:solidFill>
                <a:latin typeface="+mn-ea"/>
              </a:rPr>
              <a:t> </a:t>
            </a:r>
            <a:r>
              <a:rPr lang="ko-KR" altLang="en-US" sz="1100" b="1" dirty="0">
                <a:solidFill>
                  <a:srgbClr val="3A3A3A"/>
                </a:solidFill>
                <a:latin typeface="+mn-ea"/>
              </a:rPr>
              <a:t>배터리로 인한 짐칸 반입금지로 기내반입 할 수 있는 캐리어로 제작 </a:t>
            </a:r>
            <a:r>
              <a:rPr lang="en-US" altLang="ko-KR" sz="1100" b="1" dirty="0">
                <a:solidFill>
                  <a:srgbClr val="3A3A3A"/>
                </a:solidFill>
                <a:latin typeface="+mn-ea"/>
              </a:rPr>
              <a:t>( 3</a:t>
            </a:r>
            <a:r>
              <a:rPr lang="ko-KR" altLang="en-US" sz="1100" b="1" dirty="0">
                <a:solidFill>
                  <a:srgbClr val="3A3A3A"/>
                </a:solidFill>
                <a:latin typeface="+mn-ea"/>
              </a:rPr>
              <a:t>면의 합이 </a:t>
            </a:r>
            <a:r>
              <a:rPr lang="en-US" altLang="ko-KR" sz="1100" b="1" dirty="0">
                <a:solidFill>
                  <a:srgbClr val="3A3A3A"/>
                </a:solidFill>
                <a:latin typeface="+mn-ea"/>
              </a:rPr>
              <a:t>115cm </a:t>
            </a:r>
            <a:r>
              <a:rPr lang="ko-KR" altLang="en-US" sz="1100" b="1" dirty="0">
                <a:solidFill>
                  <a:srgbClr val="3A3A3A"/>
                </a:solidFill>
                <a:latin typeface="+mn-ea"/>
              </a:rPr>
              <a:t>이하</a:t>
            </a:r>
            <a:r>
              <a:rPr lang="en-US" altLang="ko-KR" sz="1100" b="1" dirty="0">
                <a:solidFill>
                  <a:srgbClr val="3A3A3A"/>
                </a:solidFill>
                <a:latin typeface="+mn-ea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 flipH="1">
            <a:off x="2605832" y="2158077"/>
            <a:ext cx="35469" cy="43981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82" name="자유형 81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cxnSp>
        <p:nvCxnSpPr>
          <p:cNvPr id="103" name="직선 연결선 102"/>
          <p:cNvCxnSpPr/>
          <p:nvPr/>
        </p:nvCxnSpPr>
        <p:spPr>
          <a:xfrm>
            <a:off x="4926771" y="2697071"/>
            <a:ext cx="0" cy="3029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</a:t>
            </a:r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</a:t>
            </a:r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0337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/>
          <p:cNvSpPr/>
          <p:nvPr/>
        </p:nvSpPr>
        <p:spPr>
          <a:xfrm>
            <a:off x="6350940" y="4986725"/>
            <a:ext cx="1930144" cy="183573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7754519" y="2983152"/>
            <a:ext cx="3050396" cy="272602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도넛 95"/>
          <p:cNvSpPr/>
          <p:nvPr/>
        </p:nvSpPr>
        <p:spPr>
          <a:xfrm>
            <a:off x="8136484" y="3550198"/>
            <a:ext cx="1755322" cy="1750298"/>
          </a:xfrm>
          <a:prstGeom prst="donu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93436" y="2982637"/>
            <a:ext cx="3050396" cy="272602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도넛 22"/>
          <p:cNvSpPr/>
          <p:nvPr/>
        </p:nvSpPr>
        <p:spPr>
          <a:xfrm>
            <a:off x="4710790" y="3574481"/>
            <a:ext cx="1755322" cy="1750298"/>
          </a:xfrm>
          <a:prstGeom prst="donu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918858" y="291621"/>
            <a:ext cx="78222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시스템 모듈 상세설계</a:t>
            </a:r>
            <a:r>
              <a:rPr lang="en-US" altLang="ko-KR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(</a:t>
            </a:r>
            <a:r>
              <a:rPr lang="ko-KR" altLang="en-US" sz="2500" b="1" i="1" dirty="0" err="1" smtClean="0">
                <a:solidFill>
                  <a:srgbClr val="4C5064"/>
                </a:solidFill>
                <a:cs typeface="Aharoni" panose="02010803020104030203" pitchFamily="2" charset="-79"/>
              </a:rPr>
              <a:t>캐리어</a:t>
            </a:r>
            <a:r>
              <a:rPr lang="ko-KR" altLang="en-US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 </a:t>
            </a:r>
            <a:r>
              <a:rPr lang="en-US" altLang="ko-KR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- </a:t>
            </a:r>
            <a:r>
              <a:rPr lang="en-US" altLang="ko-KR" sz="2500" b="1" i="1" dirty="0" err="1" smtClean="0">
                <a:solidFill>
                  <a:srgbClr val="4C5064"/>
                </a:solidFill>
                <a:cs typeface="Aharoni" panose="02010803020104030203" pitchFamily="2" charset="-79"/>
              </a:rPr>
              <a:t>HardWare</a:t>
            </a:r>
            <a:r>
              <a:rPr lang="en-US" altLang="ko-KR" sz="2500" b="1" i="1" dirty="0" smtClean="0">
                <a:solidFill>
                  <a:srgbClr val="4C5064"/>
                </a:solidFill>
                <a:cs typeface="Aharoni" panose="02010803020104030203" pitchFamily="2" charset="-79"/>
              </a:rPr>
              <a:t>)</a:t>
            </a:r>
            <a:endParaRPr lang="en-US" altLang="ko-KR" sz="2500" b="1" i="1" dirty="0">
              <a:solidFill>
                <a:srgbClr val="4C5064"/>
              </a:solidFill>
              <a:cs typeface="Aharoni" panose="02010803020104030203" pitchFamily="2" charset="-79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668014" y="3939657"/>
            <a:ext cx="2042160" cy="32863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모터 드라이버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6666338" y="4553651"/>
            <a:ext cx="1010630" cy="32863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DC </a:t>
            </a:r>
            <a:r>
              <a:rPr lang="ko-KR" altLang="en-US" sz="1400" b="1" dirty="0">
                <a:solidFill>
                  <a:prstClr val="white"/>
                </a:solidFill>
              </a:rPr>
              <a:t>모터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8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정육면체 9"/>
          <p:cNvSpPr/>
          <p:nvPr/>
        </p:nvSpPr>
        <p:spPr>
          <a:xfrm>
            <a:off x="6330277" y="1919034"/>
            <a:ext cx="1924175" cy="2530596"/>
          </a:xfrm>
          <a:prstGeom prst="cub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6843825" y="1931479"/>
            <a:ext cx="1" cy="2024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6843824" y="3956262"/>
            <a:ext cx="1394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6330278" y="3956262"/>
            <a:ext cx="513546" cy="512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정육면체 25"/>
          <p:cNvSpPr/>
          <p:nvPr/>
        </p:nvSpPr>
        <p:spPr>
          <a:xfrm>
            <a:off x="6330278" y="3971411"/>
            <a:ext cx="1924174" cy="1524122"/>
          </a:xfrm>
          <a:prstGeom prst="cube">
            <a:avLst>
              <a:gd name="adj" fmla="val 3269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연결선 58"/>
          <p:cNvCxnSpPr/>
          <p:nvPr/>
        </p:nvCxnSpPr>
        <p:spPr>
          <a:xfrm>
            <a:off x="7762505" y="2441782"/>
            <a:ext cx="0" cy="3029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330277" y="3971411"/>
            <a:ext cx="513549" cy="508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6330278" y="2441782"/>
            <a:ext cx="0" cy="3053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843832" y="3968658"/>
            <a:ext cx="0" cy="10335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6843828" y="5002168"/>
            <a:ext cx="14106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10" idx="2"/>
          </p:cNvCxnSpPr>
          <p:nvPr/>
        </p:nvCxnSpPr>
        <p:spPr>
          <a:xfrm>
            <a:off x="6330277" y="3424854"/>
            <a:ext cx="2" cy="2056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H="1">
            <a:off x="6325578" y="5002168"/>
            <a:ext cx="518246" cy="4933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H="1">
            <a:off x="6330279" y="3971411"/>
            <a:ext cx="513545" cy="514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원통 6"/>
          <p:cNvSpPr/>
          <p:nvPr/>
        </p:nvSpPr>
        <p:spPr>
          <a:xfrm>
            <a:off x="6843823" y="1515176"/>
            <a:ext cx="266515" cy="726953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원통 76"/>
          <p:cNvSpPr/>
          <p:nvPr/>
        </p:nvSpPr>
        <p:spPr>
          <a:xfrm>
            <a:off x="7555836" y="1529943"/>
            <a:ext cx="266515" cy="726953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직접 액세스 저장소 8"/>
          <p:cNvSpPr/>
          <p:nvPr/>
        </p:nvSpPr>
        <p:spPr>
          <a:xfrm>
            <a:off x="6632228" y="1195671"/>
            <a:ext cx="1463065" cy="407407"/>
          </a:xfrm>
          <a:prstGeom prst="flowChartMagneticDrum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 flipH="1">
            <a:off x="2605832" y="2158077"/>
            <a:ext cx="35469" cy="43981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>
            <a:off x="0" y="-358"/>
            <a:ext cx="3662802" cy="2285999"/>
            <a:chOff x="0" y="-358"/>
            <a:chExt cx="3662802" cy="2285999"/>
          </a:xfrm>
        </p:grpSpPr>
        <p:sp>
          <p:nvSpPr>
            <p:cNvPr id="82" name="자유형 81"/>
            <p:cNvSpPr/>
            <p:nvPr/>
          </p:nvSpPr>
          <p:spPr>
            <a:xfrm flipV="1">
              <a:off x="3189176" y="0"/>
              <a:ext cx="473626" cy="457701"/>
            </a:xfrm>
            <a:custGeom>
              <a:avLst/>
              <a:gdLst>
                <a:gd name="connsiteX0" fmla="*/ 0 w 473626"/>
                <a:gd name="connsiteY0" fmla="*/ 457701 h 457701"/>
                <a:gd name="connsiteX1" fmla="*/ 473626 w 473626"/>
                <a:gd name="connsiteY1" fmla="*/ 457701 h 457701"/>
                <a:gd name="connsiteX2" fmla="*/ 461974 w 473626"/>
                <a:gd name="connsiteY2" fmla="*/ 454066 h 457701"/>
                <a:gd name="connsiteX3" fmla="*/ 264253 w 473626"/>
                <a:gd name="connsiteY3" fmla="*/ 0 h 4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626" h="457701">
                  <a:moveTo>
                    <a:pt x="0" y="457701"/>
                  </a:moveTo>
                  <a:lnTo>
                    <a:pt x="473626" y="457701"/>
                  </a:lnTo>
                  <a:lnTo>
                    <a:pt x="461974" y="454066"/>
                  </a:lnTo>
                  <a:lnTo>
                    <a:pt x="264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 flipV="1">
              <a:off x="0" y="-358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rgbClr val="41C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 flipV="1">
              <a:off x="1903850" y="1961505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rgbClr val="4C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-19050" y="291621"/>
            <a:ext cx="3171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스마트 캐리어</a:t>
            </a:r>
            <a:endParaRPr lang="en-US" altLang="ko-KR" sz="32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i="1" dirty="0">
                <a:solidFill>
                  <a:schemeClr val="bg1"/>
                </a:solidFill>
                <a:cs typeface="Aharoni" panose="02010803020104030203" pitchFamily="2" charset="-79"/>
              </a:rPr>
              <a:t>           </a:t>
            </a:r>
            <a:r>
              <a:rPr lang="en-US" altLang="ko-KR" b="1" i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Smart Carrier</a:t>
            </a:r>
          </a:p>
        </p:txBody>
      </p:sp>
      <p:cxnSp>
        <p:nvCxnSpPr>
          <p:cNvPr id="103" name="직선 연결선 102"/>
          <p:cNvCxnSpPr/>
          <p:nvPr/>
        </p:nvCxnSpPr>
        <p:spPr>
          <a:xfrm>
            <a:off x="6322815" y="2452151"/>
            <a:ext cx="0" cy="3029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/>
          <p:cNvSpPr/>
          <p:nvPr/>
        </p:nvSpPr>
        <p:spPr>
          <a:xfrm>
            <a:off x="2465638" y="23833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2465637" y="2849778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02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2461061" y="330454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03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2448130" y="4217385"/>
            <a:ext cx="328471" cy="328468"/>
          </a:xfrm>
          <a:prstGeom prst="ellipse">
            <a:avLst/>
          </a:prstGeom>
          <a:solidFill>
            <a:srgbClr val="41C9D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2461061" y="375783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04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2448130" y="4670267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06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2448130" y="512920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07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2589" y="239643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개요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7394" y="2854983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관련 연구 및 사례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7394" y="375602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구성도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6481" y="4231676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모듈 </a:t>
            </a:r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상세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4950" y="329916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시스템 수행 시나리오 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3418" y="4684558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개발 환경 및 개발 방법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0355" y="514350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데모 환경 설계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2443774" y="5595121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08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8205" y="5587512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업무 분담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2439418" y="6047970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09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2448125" y="6500819"/>
            <a:ext cx="328471" cy="328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prstClr val="white"/>
                </a:solidFill>
              </a:rPr>
              <a:t>10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-2277" y="6040361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종합 설계 수행 일정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-19696" y="6493210"/>
            <a:ext cx="220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i="1" dirty="0" smtClean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필요기술 </a:t>
            </a:r>
            <a:r>
              <a:rPr lang="ko-KR" altLang="en-US" sz="1400" b="1" i="1" dirty="0">
                <a:solidFill>
                  <a:srgbClr val="4C5064"/>
                </a:solidFill>
                <a:latin typeface="+mn-ea"/>
                <a:cs typeface="Aharoni" panose="02010803020104030203" pitchFamily="2" charset="-79"/>
              </a:rPr>
              <a:t>및 참고문헌</a:t>
            </a:r>
            <a:endParaRPr lang="ko-KR" altLang="en-US" sz="1100" i="1" dirty="0">
              <a:solidFill>
                <a:srgbClr val="4C5064"/>
              </a:solidFill>
              <a:latin typeface="+mn-ea"/>
              <a:cs typeface="Aharoni" panose="02010803020104030203" pitchFamily="2" charset="-79"/>
            </a:endParaRPr>
          </a:p>
        </p:txBody>
      </p:sp>
      <p:pic>
        <p:nvPicPr>
          <p:cNvPr id="87" name="Picture 10" descr="C:\Users\ㄴㅐ문서\Desktop\hm-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606" y="3830442"/>
            <a:ext cx="1087078" cy="10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0" descr="C:\Users\ㄴㅐ문서\Desktop\hm-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68" y="3881808"/>
            <a:ext cx="1087078" cy="10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0" descr="C:\Users\ㄴㅐ문서\Desktop\hm-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4" b="89695" l="0" r="988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325" y="5444797"/>
            <a:ext cx="1087078" cy="10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9811531" y="3972465"/>
            <a:ext cx="192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오른쪽에 있는 </a:t>
            </a:r>
            <a:r>
              <a:rPr lang="ko-KR" altLang="en-US" dirty="0" err="1" smtClean="0"/>
              <a:t>비콘의</a:t>
            </a:r>
            <a:r>
              <a:rPr lang="ko-KR" altLang="en-US" dirty="0" smtClean="0"/>
              <a:t> 신호가 가장 셀 경우 </a:t>
            </a:r>
            <a:r>
              <a:rPr lang="en-US" altLang="ko-KR" dirty="0" smtClean="0"/>
              <a:t>-&gt;</a:t>
            </a:r>
          </a:p>
          <a:p>
            <a:r>
              <a:rPr lang="ko-KR" altLang="en-US" dirty="0" smtClean="0"/>
              <a:t>우회</a:t>
            </a:r>
            <a:r>
              <a:rPr lang="ko-KR" altLang="en-US" dirty="0"/>
              <a:t>전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187574" y="3947821"/>
            <a:ext cx="192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왼</a:t>
            </a:r>
            <a:r>
              <a:rPr lang="ko-KR" altLang="en-US" dirty="0" smtClean="0"/>
              <a:t>쪽에 있는 </a:t>
            </a:r>
            <a:r>
              <a:rPr lang="ko-KR" altLang="en-US" dirty="0" err="1" smtClean="0"/>
              <a:t>비콘의</a:t>
            </a:r>
            <a:r>
              <a:rPr lang="ko-KR" altLang="en-US" dirty="0" smtClean="0"/>
              <a:t> 신호가 가장 셀 경우 </a:t>
            </a:r>
            <a:r>
              <a:rPr lang="en-US" altLang="ko-KR" dirty="0" smtClean="0"/>
              <a:t>-&gt;</a:t>
            </a:r>
          </a:p>
          <a:p>
            <a:r>
              <a:rPr lang="ko-KR" altLang="en-US" dirty="0"/>
              <a:t>좌</a:t>
            </a:r>
            <a:r>
              <a:rPr lang="ko-KR" altLang="en-US" dirty="0" smtClean="0"/>
              <a:t>회전</a:t>
            </a:r>
            <a:endParaRPr lang="ko-KR" alt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8224944" y="5686346"/>
            <a:ext cx="192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</a:t>
            </a:r>
            <a:r>
              <a:rPr lang="ko-KR" altLang="en-US" dirty="0" smtClean="0"/>
              <a:t>쪽에 있는 </a:t>
            </a:r>
            <a:r>
              <a:rPr lang="ko-KR" altLang="en-US" dirty="0" err="1" smtClean="0"/>
              <a:t>비콘의</a:t>
            </a:r>
            <a:r>
              <a:rPr lang="ko-KR" altLang="en-US" dirty="0" smtClean="0"/>
              <a:t> 신호가 가장 셀 경우 </a:t>
            </a:r>
            <a:r>
              <a:rPr lang="en-US" altLang="ko-KR" dirty="0" smtClean="0"/>
              <a:t>-&gt;</a:t>
            </a:r>
          </a:p>
          <a:p>
            <a:r>
              <a:rPr lang="ko-KR" altLang="en-US" dirty="0" smtClean="0"/>
              <a:t>전</a:t>
            </a:r>
            <a:r>
              <a:rPr lang="ko-KR" altLang="en-US" dirty="0"/>
              <a:t>진</a:t>
            </a:r>
          </a:p>
        </p:txBody>
      </p:sp>
      <p:pic>
        <p:nvPicPr>
          <p:cNvPr id="125" name="그림 124">
            <a:extLst>
              <a:ext uri="{FF2B5EF4-FFF2-40B4-BE49-F238E27FC236}">
                <a16:creationId xmlns="" xmlns:a16="http://schemas.microsoft.com/office/drawing/2014/main" id="{00D20C30-3870-42E4-A9CB-6C5208237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145355">
            <a:off x="5183229" y="1225141"/>
            <a:ext cx="558327" cy="438899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="" xmlns:a16="http://schemas.microsoft.com/office/drawing/2014/main" id="{00D20C30-3870-42E4-A9CB-6C5208237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145355">
            <a:off x="9278521" y="1177860"/>
            <a:ext cx="558327" cy="438899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4475183" y="1785809"/>
            <a:ext cx="192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손잡이에 장착된 적외선 인식에 따라 좌회전</a:t>
            </a:r>
            <a:endParaRPr lang="ko-KR" alt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8601417" y="1770739"/>
            <a:ext cx="192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손잡이에 장착된 적외선 인식에 따라 우회전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4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4204</TotalTime>
  <Words>2209</Words>
  <Application>Microsoft Office PowerPoint</Application>
  <PresentationFormat>사용자 지정</PresentationFormat>
  <Paragraphs>899</Paragraphs>
  <Slides>25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27" baseType="lpstr"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정해인</cp:lastModifiedBy>
  <cp:revision>224</cp:revision>
  <dcterms:created xsi:type="dcterms:W3CDTF">2017-05-27T05:45:32Z</dcterms:created>
  <dcterms:modified xsi:type="dcterms:W3CDTF">2018-04-24T14:10:01Z</dcterms:modified>
</cp:coreProperties>
</file>